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1"/>
  </p:sldMasterIdLst>
  <p:notesMasterIdLst>
    <p:notesMasterId r:id="rId50"/>
  </p:notesMasterIdLst>
  <p:sldIdLst>
    <p:sldId id="256" r:id="rId2"/>
    <p:sldId id="258" r:id="rId3"/>
    <p:sldId id="259" r:id="rId4"/>
    <p:sldId id="298" r:id="rId5"/>
    <p:sldId id="297" r:id="rId6"/>
    <p:sldId id="263" r:id="rId7"/>
    <p:sldId id="273" r:id="rId8"/>
    <p:sldId id="272" r:id="rId9"/>
    <p:sldId id="271" r:id="rId10"/>
    <p:sldId id="274" r:id="rId11"/>
    <p:sldId id="260" r:id="rId12"/>
    <p:sldId id="305" r:id="rId13"/>
    <p:sldId id="280" r:id="rId14"/>
    <p:sldId id="265" r:id="rId15"/>
    <p:sldId id="266" r:id="rId16"/>
    <p:sldId id="267" r:id="rId17"/>
    <p:sldId id="282" r:id="rId18"/>
    <p:sldId id="281" r:id="rId19"/>
    <p:sldId id="269" r:id="rId20"/>
    <p:sldId id="286" r:id="rId21"/>
    <p:sldId id="268" r:id="rId22"/>
    <p:sldId id="275" r:id="rId23"/>
    <p:sldId id="299" r:id="rId24"/>
    <p:sldId id="302" r:id="rId25"/>
    <p:sldId id="284" r:id="rId26"/>
    <p:sldId id="283" r:id="rId27"/>
    <p:sldId id="308" r:id="rId28"/>
    <p:sldId id="310" r:id="rId29"/>
    <p:sldId id="309" r:id="rId30"/>
    <p:sldId id="311" r:id="rId31"/>
    <p:sldId id="312" r:id="rId32"/>
    <p:sldId id="290" r:id="rId33"/>
    <p:sldId id="261" r:id="rId34"/>
    <p:sldId id="287" r:id="rId35"/>
    <p:sldId id="262" r:id="rId36"/>
    <p:sldId id="292" r:id="rId37"/>
    <p:sldId id="293" r:id="rId38"/>
    <p:sldId id="295" r:id="rId39"/>
    <p:sldId id="288" r:id="rId40"/>
    <p:sldId id="296" r:id="rId41"/>
    <p:sldId id="306" r:id="rId42"/>
    <p:sldId id="300" r:id="rId43"/>
    <p:sldId id="304" r:id="rId44"/>
    <p:sldId id="301" r:id="rId45"/>
    <p:sldId id="278" r:id="rId46"/>
    <p:sldId id="285" r:id="rId47"/>
    <p:sldId id="291" r:id="rId48"/>
    <p:sldId id="27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9"/>
    <p:restoredTop sz="73626"/>
  </p:normalViewPr>
  <p:slideViewPr>
    <p:cSldViewPr snapToGrid="0" snapToObjects="1" showGuides="1">
      <p:cViewPr varScale="1">
        <p:scale>
          <a:sx n="87" d="100"/>
          <a:sy n="87" d="100"/>
        </p:scale>
        <p:origin x="1264" y="192"/>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4/28/17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How does your philosophy training help you in the data assets/IT space?</a:t>
            </a:r>
          </a:p>
          <a:p>
            <a:r>
              <a:rPr lang="en-US" sz="1200" b="0" i="0" kern="1200" dirty="0" smtClean="0">
                <a:solidFill>
                  <a:schemeClr val="tx1"/>
                </a:solidFill>
                <a:effectLst/>
                <a:latin typeface="+mn-lt"/>
                <a:ea typeface="+mn-ea"/>
                <a:cs typeface="+mn-cs"/>
              </a:rPr>
              <a:t>2)      How does your physics background help you in the data assets/IT space?</a:t>
            </a:r>
          </a:p>
          <a:p>
            <a:r>
              <a:rPr lang="en-US" sz="1200" b="0" i="0" kern="1200" dirty="0" smtClean="0">
                <a:solidFill>
                  <a:schemeClr val="tx1"/>
                </a:solidFill>
                <a:effectLst/>
                <a:latin typeface="+mn-lt"/>
                <a:ea typeface="+mn-ea"/>
                <a:cs typeface="+mn-cs"/>
              </a:rPr>
              <a:t>Stance</a:t>
            </a:r>
            <a:r>
              <a:rPr lang="en-US" sz="1200" b="0" i="0" kern="1200" baseline="0" dirty="0" smtClean="0">
                <a:solidFill>
                  <a:schemeClr val="tx1"/>
                </a:solidFill>
                <a:effectLst/>
                <a:latin typeface="+mn-lt"/>
                <a:ea typeface="+mn-ea"/>
                <a:cs typeface="+mn-cs"/>
              </a:rPr>
              <a:t>: It doesn’t have to be that way! Pull apart, put together, always know you’re most likely wrong.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What advice do you have for right-brained people (history and literature lovers, for example) on entering the IT space?</a:t>
            </a:r>
          </a:p>
          <a:p>
            <a:r>
              <a:rPr lang="en-US" sz="1200" b="0" i="0" kern="1200" dirty="0" smtClean="0">
                <a:solidFill>
                  <a:schemeClr val="tx1"/>
                </a:solidFill>
                <a:effectLst/>
                <a:latin typeface="+mn-lt"/>
                <a:ea typeface="+mn-ea"/>
                <a:cs typeface="+mn-cs"/>
              </a:rPr>
              <a:t>Figure out if you have the *aptitude* (why</a:t>
            </a:r>
            <a:r>
              <a:rPr lang="en-US" sz="1200" b="0" i="0" kern="1200" baseline="0" dirty="0" smtClean="0">
                <a:solidFill>
                  <a:schemeClr val="tx1"/>
                </a:solidFill>
                <a:effectLst/>
                <a:latin typeface="+mn-lt"/>
                <a:ea typeface="+mn-ea"/>
                <a:cs typeface="+mn-cs"/>
              </a:rPr>
              <a:t> Joel </a:t>
            </a:r>
            <a:r>
              <a:rPr lang="en-US" sz="1200" b="0" i="0" kern="1200" baseline="0" dirty="0" err="1" smtClean="0">
                <a:solidFill>
                  <a:schemeClr val="tx1"/>
                </a:solidFill>
                <a:effectLst/>
                <a:latin typeface="+mn-lt"/>
                <a:ea typeface="+mn-ea"/>
                <a:cs typeface="+mn-cs"/>
              </a:rPr>
              <a:t>Spolsky</a:t>
            </a:r>
            <a:r>
              <a:rPr lang="en-US" sz="1200" b="0" i="0" kern="1200" baseline="0" dirty="0" smtClean="0">
                <a:solidFill>
                  <a:schemeClr val="tx1"/>
                </a:solidFill>
                <a:effectLst/>
                <a:latin typeface="+mn-lt"/>
                <a:ea typeface="+mn-ea"/>
                <a:cs typeface="+mn-cs"/>
              </a:rPr>
              <a:t> can’t be a bond trader)</a:t>
            </a:r>
            <a:r>
              <a:rPr lang="en-US" sz="1200" b="0" i="0" kern="1200" dirty="0" smtClean="0">
                <a:solidFill>
                  <a:schemeClr val="tx1"/>
                </a:solidFill>
                <a:effectLst/>
                <a:latin typeface="+mn-lt"/>
                <a:ea typeface="+mn-ea"/>
                <a:cs typeface="+mn-cs"/>
              </a:rPr>
              <a:t>. Focus</a:t>
            </a:r>
            <a:r>
              <a:rPr lang="en-US" sz="1200" b="0" i="0" kern="1200" baseline="0" dirty="0" smtClean="0">
                <a:solidFill>
                  <a:schemeClr val="tx1"/>
                </a:solidFill>
                <a:effectLst/>
                <a:latin typeface="+mn-lt"/>
                <a:ea typeface="+mn-ea"/>
                <a:cs typeface="+mn-cs"/>
              </a:rPr>
              <a:t> on narratives. Explain things in ways that business users find appealing. Tap into empathy. Make connections.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4)      What is the most interesting project Datatiq has worked on so far?</a:t>
            </a:r>
          </a:p>
          <a:p>
            <a:r>
              <a:rPr lang="en-US" sz="1200" b="0" i="0" kern="1200" dirty="0" smtClean="0">
                <a:solidFill>
                  <a:schemeClr val="tx1"/>
                </a:solidFill>
                <a:effectLst/>
                <a:latin typeface="+mn-lt"/>
                <a:ea typeface="+mn-ea"/>
                <a:cs typeface="+mn-cs"/>
              </a:rPr>
              <a:t>Data center readiness;</a:t>
            </a:r>
            <a:r>
              <a:rPr lang="en-US" sz="1200" b="0" i="0" kern="1200" baseline="0" dirty="0" smtClean="0">
                <a:solidFill>
                  <a:schemeClr val="tx1"/>
                </a:solidFill>
                <a:effectLst/>
                <a:latin typeface="+mn-lt"/>
                <a:ea typeface="+mn-ea"/>
                <a:cs typeface="+mn-cs"/>
              </a:rPr>
              <a:t> groundTruth.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      </a:t>
            </a:r>
            <a:r>
              <a:rPr lang="en-US" sz="1200" b="0" i="1" kern="1200" dirty="0" smtClean="0">
                <a:solidFill>
                  <a:schemeClr val="tx1"/>
                </a:solidFill>
                <a:effectLst/>
                <a:latin typeface="+mn-lt"/>
                <a:ea typeface="+mn-ea"/>
                <a:cs typeface="+mn-cs"/>
              </a:rPr>
              <a:t>And a bit of a silly one:</a:t>
            </a:r>
            <a:r>
              <a:rPr lang="en-US" sz="1200" b="0" i="0" kern="1200" dirty="0" smtClean="0">
                <a:solidFill>
                  <a:schemeClr val="tx1"/>
                </a:solidFill>
                <a:effectLst/>
                <a:latin typeface="+mn-lt"/>
                <a:ea typeface="+mn-ea"/>
                <a:cs typeface="+mn-cs"/>
              </a:rPr>
              <a:t> How did you decide on the Francis Bacon quote for your website?</a:t>
            </a:r>
          </a:p>
          <a:p>
            <a:r>
              <a:rPr lang="en-US" sz="1200" b="0" i="0" kern="1200" dirty="0" smtClean="0">
                <a:solidFill>
                  <a:schemeClr val="tx1"/>
                </a:solidFill>
                <a:effectLst/>
                <a:latin typeface="+mn-lt"/>
                <a:ea typeface="+mn-ea"/>
                <a:cs typeface="+mn-cs"/>
              </a:rPr>
              <a:t>Simulation</a:t>
            </a:r>
            <a:r>
              <a:rPr lang="en-US" sz="1200" b="0" i="0" kern="1200" baseline="0" dirty="0" smtClean="0">
                <a:solidFill>
                  <a:schemeClr val="tx1"/>
                </a:solidFill>
                <a:effectLst/>
                <a:latin typeface="+mn-lt"/>
                <a:ea typeface="+mn-ea"/>
                <a:cs typeface="+mn-cs"/>
              </a:rPr>
              <a:t> is key to illuminating so many problems. Uncertainty is at the heart of simulation.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6)      Through working in different types of organizations and different locations, which do you feel is the one you learned the most important things from?</a:t>
            </a:r>
          </a:p>
          <a:p>
            <a:r>
              <a:rPr lang="en-US" sz="1200" b="0" i="0" kern="1200" dirty="0" smtClean="0">
                <a:solidFill>
                  <a:schemeClr val="tx1"/>
                </a:solidFill>
                <a:effectLst/>
                <a:latin typeface="+mn-lt"/>
                <a:ea typeface="+mn-ea"/>
                <a:cs typeface="+mn-cs"/>
              </a:rPr>
              <a:t>Hands</a:t>
            </a:r>
            <a:r>
              <a:rPr lang="en-US" sz="1200" b="0" i="0" kern="1200" baseline="0" dirty="0" smtClean="0">
                <a:solidFill>
                  <a:schemeClr val="tx1"/>
                </a:solidFill>
                <a:effectLst/>
                <a:latin typeface="+mn-lt"/>
                <a:ea typeface="+mn-ea"/>
                <a:cs typeface="+mn-cs"/>
              </a:rPr>
              <a:t> down it was CEB. How to work as a team. </a:t>
            </a:r>
            <a:r>
              <a:rPr lang="en-US" sz="1200" b="0" i="0" kern="1200" baseline="0" dirty="0" smtClean="0">
                <a:solidFill>
                  <a:schemeClr val="tx1"/>
                </a:solidFill>
                <a:effectLst/>
                <a:latin typeface="+mn-lt"/>
                <a:ea typeface="+mn-ea"/>
                <a:cs typeface="+mn-cs"/>
              </a:rPr>
              <a:t>Stay </a:t>
            </a:r>
            <a:r>
              <a:rPr lang="en-US" sz="1200" b="0" i="0" kern="1200" baseline="0" dirty="0" smtClean="0">
                <a:solidFill>
                  <a:schemeClr val="tx1"/>
                </a:solidFill>
                <a:effectLst/>
                <a:latin typeface="+mn-lt"/>
                <a:ea typeface="+mn-ea"/>
                <a:cs typeface="+mn-cs"/>
              </a:rPr>
              <a:t>humble. Stay hungry.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7)      What experience was most influential in determining your career path? How did you move towards your career goals?</a:t>
            </a:r>
          </a:p>
          <a:p>
            <a:r>
              <a:rPr lang="en-US" sz="1200" b="0" i="0" kern="1200" dirty="0" smtClean="0">
                <a:solidFill>
                  <a:schemeClr val="tx1"/>
                </a:solidFill>
                <a:effectLst/>
                <a:latin typeface="+mn-lt"/>
                <a:ea typeface="+mn-ea"/>
                <a:cs typeface="+mn-cs"/>
              </a:rPr>
              <a:t>Very</a:t>
            </a:r>
            <a:r>
              <a:rPr lang="en-US" sz="1200" b="0" i="0" kern="1200" baseline="0" dirty="0" smtClean="0">
                <a:solidFill>
                  <a:schemeClr val="tx1"/>
                </a:solidFill>
                <a:effectLst/>
                <a:latin typeface="+mn-lt"/>
                <a:ea typeface="+mn-ea"/>
                <a:cs typeface="+mn-cs"/>
              </a:rPr>
              <a:t> haphazardly! I always look to do what interests me the most. Most of it is being in the right place at the right time</a:t>
            </a:r>
            <a:r>
              <a:rPr lang="en-US" sz="1200" b="0" i="0" kern="1200" baseline="0" dirty="0" smtClean="0">
                <a:solidFill>
                  <a:schemeClr val="tx1"/>
                </a:solidFill>
                <a:effectLst/>
                <a:latin typeface="+mn-lt"/>
                <a:ea typeface="+mn-ea"/>
                <a:cs typeface="+mn-cs"/>
              </a:rPr>
              <a:t>. It has not been a traditional career at all.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8)      As software and automation replace jobs, is universal basic income the only fair solution, or are there others?</a:t>
            </a:r>
          </a:p>
          <a:p>
            <a:r>
              <a:rPr lang="en-US" sz="1200" b="0" i="0" kern="1200" dirty="0" smtClean="0">
                <a:solidFill>
                  <a:schemeClr val="tx1"/>
                </a:solidFill>
                <a:effectLst/>
                <a:latin typeface="+mn-lt"/>
                <a:ea typeface="+mn-ea"/>
                <a:cs typeface="+mn-cs"/>
              </a:rPr>
              <a:t>I</a:t>
            </a:r>
            <a:r>
              <a:rPr lang="en-US" sz="1200" b="0" i="0" kern="1200" baseline="0" dirty="0" smtClean="0">
                <a:solidFill>
                  <a:schemeClr val="tx1"/>
                </a:solidFill>
                <a:effectLst/>
                <a:latin typeface="+mn-lt"/>
                <a:ea typeface="+mn-ea"/>
                <a:cs typeface="+mn-cs"/>
              </a:rPr>
              <a:t> don’t know. There might be other kinds of jobs. There may be no need to work (or work much less). We need a Turing-type test for the following: What can a machine NOT do?</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      R or Python? Which do you use and which would you recommend learning?</a:t>
            </a:r>
          </a:p>
          <a:p>
            <a:r>
              <a:rPr lang="en-US" sz="1200" b="0" i="0" kern="1200" dirty="0" smtClean="0">
                <a:solidFill>
                  <a:schemeClr val="tx1"/>
                </a:solidFill>
                <a:effectLst/>
                <a:latin typeface="+mn-lt"/>
                <a:ea typeface="+mn-ea"/>
                <a:cs typeface="+mn-cs"/>
              </a:rPr>
              <a:t>They’re both very useful. If you have to choose,</a:t>
            </a:r>
            <a:r>
              <a:rPr lang="en-US" sz="1200" b="0" i="0" kern="1200" baseline="0" dirty="0" smtClean="0">
                <a:solidFill>
                  <a:schemeClr val="tx1"/>
                </a:solidFill>
                <a:effectLst/>
                <a:latin typeface="+mn-lt"/>
                <a:ea typeface="+mn-ea"/>
                <a:cs typeface="+mn-cs"/>
              </a:rPr>
              <a:t> learn Python first.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   Is all data valuable?</a:t>
            </a:r>
          </a:p>
          <a:p>
            <a:r>
              <a:rPr lang="en-US" sz="1200" b="0" i="0" kern="1200" dirty="0" smtClean="0">
                <a:solidFill>
                  <a:schemeClr val="tx1"/>
                </a:solidFill>
                <a:effectLst/>
                <a:latin typeface="+mn-lt"/>
                <a:ea typeface="+mn-ea"/>
                <a:cs typeface="+mn-cs"/>
              </a:rPr>
              <a:t>Like</a:t>
            </a:r>
            <a:r>
              <a:rPr lang="en-US" sz="1200" b="0" i="0" kern="1200" baseline="0" dirty="0" smtClean="0">
                <a:solidFill>
                  <a:schemeClr val="tx1"/>
                </a:solidFill>
                <a:effectLst/>
                <a:latin typeface="+mn-lt"/>
                <a:ea typeface="+mn-ea"/>
                <a:cs typeface="+mn-cs"/>
              </a:rPr>
              <a:t> work experience, a variety of data is more useful than lots of the same thing. It also depends on your objective.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unstructured</a:t>
            </a:r>
            <a:r>
              <a:rPr lang="en-US" baseline="0" dirty="0" smtClean="0"/>
              <a:t> data is converted to a table of numbers (or matrix, or tensor).</a:t>
            </a:r>
          </a:p>
          <a:p>
            <a:endParaRPr lang="en-US" baseline="0" dirty="0" smtClean="0"/>
          </a:p>
          <a:p>
            <a:r>
              <a:rPr lang="en-US" baseline="0" dirty="0" smtClean="0"/>
              <a:t>So what do we do with these rows (and rows) of numbers?</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11</a:t>
            </a:fld>
            <a:endParaRPr lang="en-US"/>
          </a:p>
        </p:txBody>
      </p:sp>
    </p:spTree>
    <p:extLst>
      <p:ext uri="{BB962C8B-B14F-4D97-AF65-F5344CB8AC3E}">
        <p14:creationId xmlns:p14="http://schemas.microsoft.com/office/powerpoint/2010/main" val="84003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essence.</a:t>
            </a:r>
            <a:r>
              <a:rPr lang="en-US" baseline="0" dirty="0" smtClean="0"/>
              <a:t> </a:t>
            </a:r>
            <a:r>
              <a:rPr lang="en-US" dirty="0" smtClean="0"/>
              <a:t>When you</a:t>
            </a:r>
            <a:r>
              <a:rPr lang="en-US" baseline="0" dirty="0" smtClean="0"/>
              <a:t> boil machine learning down </a:t>
            </a:r>
            <a:r>
              <a:rPr lang="mr-IN" baseline="0" dirty="0" smtClean="0"/>
              <a:t>–</a:t>
            </a:r>
            <a:r>
              <a:rPr lang="en-US" baseline="0" dirty="0" smtClean="0"/>
              <a:t> this is what you get.</a:t>
            </a:r>
            <a:endParaRPr lang="en-US" dirty="0" smtClean="0"/>
          </a:p>
          <a:p>
            <a:endParaRPr lang="en-US" dirty="0" smtClean="0"/>
          </a:p>
          <a:p>
            <a:r>
              <a:rPr lang="en-US" dirty="0" smtClean="0"/>
              <a:t>Have</a:t>
            </a:r>
            <a:r>
              <a:rPr lang="en-US" baseline="0" dirty="0" smtClean="0"/>
              <a:t> a look at this equation -- </a:t>
            </a:r>
            <a:endParaRPr lang="en-US" dirty="0" smtClean="0"/>
          </a:p>
          <a:p>
            <a:r>
              <a:rPr lang="en-US" dirty="0" smtClean="0"/>
              <a:t>What are a1 and a2? (think</a:t>
            </a:r>
            <a:r>
              <a:rPr lang="en-US" baseline="0" dirty="0" smtClean="0"/>
              <a:t> Real numbers)</a:t>
            </a:r>
            <a:endParaRPr lang="en-US" dirty="0" smtClean="0"/>
          </a:p>
          <a:p>
            <a:r>
              <a:rPr lang="en-US" dirty="0" smtClean="0"/>
              <a:t>How</a:t>
            </a:r>
            <a:r>
              <a:rPr lang="en-US" baseline="0" dirty="0" smtClean="0"/>
              <a:t> would you solve this problem?</a:t>
            </a:r>
          </a:p>
          <a:p>
            <a:endParaRPr lang="en-US" baseline="0" dirty="0" smtClean="0"/>
          </a:p>
          <a:p>
            <a:r>
              <a:rPr lang="en-US" baseline="0" dirty="0" smtClean="0"/>
              <a:t>There are lots of solutions and you could spend a lot of time coming up with them!</a:t>
            </a:r>
          </a:p>
          <a:p>
            <a:endParaRPr lang="en-US" baseline="0" dirty="0" smtClean="0"/>
          </a:p>
          <a:p>
            <a:r>
              <a:rPr lang="en-US" baseline="0" dirty="0" smtClean="0"/>
              <a:t>How do you do this quickly</a:t>
            </a:r>
            <a:r>
              <a:rPr lang="en-US" baseline="0" dirty="0" smtClean="0"/>
              <a:t>? Is there an “intelligent” way to do it?  </a:t>
            </a:r>
            <a:r>
              <a:rPr lang="en-US" baseline="0" dirty="0" smtClean="0"/>
              <a:t>Let’s </a:t>
            </a:r>
            <a:r>
              <a:rPr lang="en-US" baseline="0" dirty="0" smtClean="0"/>
              <a:t>add a bit of context</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12</a:t>
            </a:fld>
            <a:endParaRPr lang="en-US"/>
          </a:p>
        </p:txBody>
      </p:sp>
    </p:spTree>
    <p:extLst>
      <p:ext uri="{BB962C8B-B14F-4D97-AF65-F5344CB8AC3E}">
        <p14:creationId xmlns:p14="http://schemas.microsoft.com/office/powerpoint/2010/main" val="1964484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of this as a row of the dataset mangled together with the a’s and the arithmetic operators of multiplication and addition.</a:t>
            </a:r>
          </a:p>
          <a:p>
            <a:endParaRPr lang="en-US" baseline="0" dirty="0" smtClean="0"/>
          </a:p>
          <a:p>
            <a:r>
              <a:rPr lang="en-US" baseline="0" dirty="0" smtClean="0"/>
              <a:t>Some lingo: a1 and a2 are </a:t>
            </a:r>
            <a:r>
              <a:rPr lang="en-US" b="1" baseline="0" dirty="0" smtClean="0"/>
              <a:t>parameters</a:t>
            </a:r>
          </a:p>
          <a:p>
            <a:r>
              <a:rPr lang="en-US" baseline="0" dirty="0" smtClean="0"/>
              <a:t>26, 3.8, and 62 </a:t>
            </a:r>
            <a:r>
              <a:rPr lang="mr-IN" baseline="0" dirty="0" smtClean="0"/>
              <a:t>–</a:t>
            </a:r>
            <a:r>
              <a:rPr lang="en-US" baseline="0" dirty="0" smtClean="0"/>
              <a:t> that’s </a:t>
            </a:r>
            <a:r>
              <a:rPr lang="en-US" b="1" baseline="0" dirty="0" smtClean="0"/>
              <a:t>one row of you dataset</a:t>
            </a:r>
          </a:p>
          <a:p>
            <a:r>
              <a:rPr lang="en-US" baseline="0" dirty="0" smtClean="0"/>
              <a:t>The black rectangle is </a:t>
            </a:r>
            <a:r>
              <a:rPr lang="en-US" b="1" baseline="0" dirty="0" smtClean="0"/>
              <a:t>the model</a:t>
            </a:r>
          </a:p>
          <a:p>
            <a:endParaRPr lang="en-US" b="1" baseline="0" dirty="0" smtClean="0"/>
          </a:p>
          <a:p>
            <a:r>
              <a:rPr lang="en-US" b="0" baseline="0" dirty="0" smtClean="0"/>
              <a:t>Let’s put this in the context of the entire </a:t>
            </a:r>
            <a:r>
              <a:rPr lang="en-US" b="0" baseline="0" dirty="0" smtClean="0"/>
              <a:t>dataset</a:t>
            </a:r>
            <a:r>
              <a:rPr lang="mr-IN" b="0" baseline="0" dirty="0" smtClean="0"/>
              <a:t>…</a:t>
            </a:r>
            <a:endParaRPr lang="en-US" b="0" dirty="0"/>
          </a:p>
        </p:txBody>
      </p:sp>
      <p:sp>
        <p:nvSpPr>
          <p:cNvPr id="4" name="Slide Number Placeholder 3"/>
          <p:cNvSpPr>
            <a:spLocks noGrp="1"/>
          </p:cNvSpPr>
          <p:nvPr>
            <p:ph type="sldNum" sz="quarter" idx="10"/>
          </p:nvPr>
        </p:nvSpPr>
        <p:spPr/>
        <p:txBody>
          <a:bodyPr/>
          <a:lstStyle/>
          <a:p>
            <a:fld id="{4B45ED5A-BFD4-B94D-85DF-5549A5AF1988}" type="slidenum">
              <a:rPr lang="en-US" smtClean="0"/>
              <a:t>13</a:t>
            </a:fld>
            <a:endParaRPr lang="en-US"/>
          </a:p>
        </p:txBody>
      </p:sp>
    </p:spTree>
    <p:extLst>
      <p:ext uri="{BB962C8B-B14F-4D97-AF65-F5344CB8AC3E}">
        <p14:creationId xmlns:p14="http://schemas.microsoft.com/office/powerpoint/2010/main" val="1381650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Housing prices</a:t>
            </a:r>
            <a:r>
              <a:rPr lang="en-US" baseline="0" dirty="0" smtClean="0"/>
              <a:t> in Portland. Each row of this dataset has 3 numbers </a:t>
            </a:r>
            <a:r>
              <a:rPr lang="mr-IN" baseline="0" dirty="0" smtClean="0"/>
              <a:t>–</a:t>
            </a:r>
            <a:r>
              <a:rPr lang="en-US" baseline="0" dirty="0" smtClean="0"/>
              <a:t> size of the house, the number of bedrooms in the house and the price of the house.</a:t>
            </a:r>
          </a:p>
          <a:p>
            <a:endParaRPr lang="en-US" baseline="0" dirty="0" smtClean="0"/>
          </a:p>
          <a:p>
            <a:r>
              <a:rPr lang="en-US" baseline="0" dirty="0" smtClean="0"/>
              <a:t>The first 2 numbers in each row of the dataset are the inputs </a:t>
            </a:r>
            <a:r>
              <a:rPr lang="mr-IN" baseline="0" dirty="0" smtClean="0"/>
              <a:t>–</a:t>
            </a:r>
            <a:r>
              <a:rPr lang="en-US" baseline="0" dirty="0" smtClean="0"/>
              <a:t> also called the </a:t>
            </a:r>
            <a:r>
              <a:rPr lang="en-US" b="1" baseline="0" dirty="0" smtClean="0"/>
              <a:t>features. </a:t>
            </a:r>
            <a:r>
              <a:rPr lang="en-US" b="0" baseline="0" dirty="0" smtClean="0"/>
              <a:t>The price is the</a:t>
            </a:r>
            <a:r>
              <a:rPr lang="en-US" b="1" baseline="0" dirty="0" smtClean="0"/>
              <a:t> output.</a:t>
            </a:r>
            <a:endParaRPr lang="en-US" b="1" dirty="0" smtClean="0"/>
          </a:p>
          <a:p>
            <a:endParaRPr lang="en-US" dirty="0" smtClean="0"/>
          </a:p>
          <a:p>
            <a:r>
              <a:rPr lang="en-US" dirty="0" smtClean="0"/>
              <a:t>The model is a way</a:t>
            </a:r>
            <a:r>
              <a:rPr lang="en-US" baseline="0" dirty="0" smtClean="0"/>
              <a:t> to get your arms around the entire data set. You apply it to every row of the dataset. </a:t>
            </a:r>
          </a:p>
          <a:p>
            <a:r>
              <a:rPr lang="en-US" baseline="0" dirty="0" smtClean="0"/>
              <a:t>Notice that the parameters a1 and a2 are the same for each row.</a:t>
            </a:r>
          </a:p>
          <a:p>
            <a:r>
              <a:rPr lang="en-US" baseline="0" dirty="0" smtClean="0"/>
              <a:t>What does the model do? It takes the inputs, applies the parameter values and transforms the inputs into a </a:t>
            </a:r>
            <a:r>
              <a:rPr lang="en-US" b="1" baseline="0" dirty="0" smtClean="0"/>
              <a:t>prediction</a:t>
            </a:r>
            <a:r>
              <a:rPr lang="en-US" baseline="0" dirty="0" smtClean="0"/>
              <a:t>. A prediction for each row of the dataset.</a:t>
            </a:r>
          </a:p>
          <a:p>
            <a:endParaRPr lang="en-US" baseline="0" dirty="0" smtClean="0"/>
          </a:p>
          <a:p>
            <a:r>
              <a:rPr lang="en-US" baseline="0" dirty="0" smtClean="0"/>
              <a:t>Our machine learning task is to predict the price of a house (accurately, of course) for a house that’s not in this dataset.</a:t>
            </a:r>
          </a:p>
          <a:p>
            <a:endParaRPr lang="en-US" baseline="0" dirty="0" smtClean="0"/>
          </a:p>
          <a:p>
            <a:r>
              <a:rPr lang="en-US" baseline="0" dirty="0" smtClean="0"/>
              <a:t>To do this we have to answer the key question </a:t>
            </a:r>
            <a:r>
              <a:rPr lang="mr-IN" baseline="0" dirty="0" smtClean="0"/>
              <a:t>–</a:t>
            </a:r>
            <a:r>
              <a:rPr lang="en-US" baseline="0" dirty="0" smtClean="0"/>
              <a:t> what are the </a:t>
            </a:r>
            <a:r>
              <a:rPr lang="en-US" b="1" baseline="0" dirty="0" smtClean="0"/>
              <a:t>right</a:t>
            </a:r>
            <a:r>
              <a:rPr lang="en-US" baseline="0" dirty="0" smtClean="0"/>
              <a:t> parameter values? What does right even mean? </a:t>
            </a:r>
          </a:p>
          <a:p>
            <a:endParaRPr lang="en-US" baseline="0" dirty="0" smtClean="0"/>
          </a:p>
          <a:p>
            <a:r>
              <a:rPr lang="en-US" baseline="0" dirty="0" smtClean="0"/>
              <a:t>This is where the notion of </a:t>
            </a:r>
            <a:r>
              <a:rPr lang="en-US" b="1" baseline="0" dirty="0" smtClean="0"/>
              <a:t>performance</a:t>
            </a:r>
            <a:r>
              <a:rPr lang="en-US" baseline="0" dirty="0" smtClean="0"/>
              <a:t> comes in</a:t>
            </a:r>
            <a:r>
              <a:rPr lang="mr-IN"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454336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is related to the cost of getting it wrong. When the parameters are not ”right” you want this cost to be large </a:t>
            </a:r>
            <a:r>
              <a:rPr lang="mr-IN" baseline="0" dirty="0" smtClean="0"/>
              <a:t>–</a:t>
            </a:r>
            <a:r>
              <a:rPr lang="en-US" baseline="0" dirty="0" smtClean="0"/>
              <a:t> a penalty for being wrong. The closer the parameters are to being right, the smaller the cost becomes. When you lower your cost, you improve your performance.</a:t>
            </a:r>
            <a:endParaRPr lang="en-US" dirty="0" smtClean="0"/>
          </a:p>
          <a:p>
            <a:endParaRPr lang="en-US" dirty="0" smtClean="0"/>
          </a:p>
          <a:p>
            <a:r>
              <a:rPr lang="en-US" dirty="0" smtClean="0"/>
              <a:t>So</a:t>
            </a:r>
            <a:r>
              <a:rPr lang="en-US" baseline="0" dirty="0" smtClean="0"/>
              <a:t> our goal is: Find the parameters a1 and a2 </a:t>
            </a:r>
            <a:r>
              <a:rPr lang="mr-IN" baseline="0" dirty="0" smtClean="0"/>
              <a:t>–</a:t>
            </a:r>
            <a:r>
              <a:rPr lang="en-US" baseline="0" dirty="0" smtClean="0"/>
              <a:t> the values </a:t>
            </a:r>
            <a:r>
              <a:rPr lang="mr-IN" baseline="0" dirty="0" smtClean="0"/>
              <a:t>–</a:t>
            </a:r>
            <a:r>
              <a:rPr lang="en-US" baseline="0" dirty="0" smtClean="0"/>
              <a:t> that minimize the total cost </a:t>
            </a:r>
            <a:r>
              <a:rPr lang="en-US" b="1" baseline="0" dirty="0" smtClean="0"/>
              <a:t>over the entire dataset</a:t>
            </a:r>
            <a:r>
              <a:rPr lang="en-US" baseline="0" dirty="0" smtClean="0"/>
              <a:t>.</a:t>
            </a:r>
          </a:p>
          <a:p>
            <a:r>
              <a:rPr lang="en-US" baseline="0" dirty="0" smtClean="0"/>
              <a:t>We need a process to do this </a:t>
            </a:r>
            <a:r>
              <a:rPr lang="mr-IN" baseline="0" dirty="0" smtClean="0"/>
              <a:t>–</a:t>
            </a:r>
            <a:r>
              <a:rPr lang="en-US" baseline="0" dirty="0" smtClean="0"/>
              <a:t> some organized way to do it. That way of doing it is </a:t>
            </a:r>
            <a:r>
              <a:rPr lang="en-US" b="1" baseline="0" dirty="0" smtClean="0"/>
              <a:t>the learning algorithm.</a:t>
            </a:r>
          </a:p>
          <a:p>
            <a:r>
              <a:rPr lang="en-US" b="1" baseline="0" dirty="0" smtClean="0"/>
              <a:t>The “learning” part of machine learning is finding the optimal parameter values of the model.</a:t>
            </a:r>
          </a:p>
          <a:p>
            <a:r>
              <a:rPr lang="en-US" baseline="0" dirty="0" smtClean="0"/>
              <a:t>Couldn’t do this without a computing machine AND an intelligent way to find the right answer.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intelligent way to find the right answer is the LEARNING ALGORITHM</a:t>
            </a:r>
          </a:p>
          <a:p>
            <a:endParaRPr lang="en-US" dirty="0" smtClean="0"/>
          </a:p>
          <a:p>
            <a:r>
              <a:rPr lang="en-US" dirty="0" smtClean="0"/>
              <a:t>A giant numerical</a:t>
            </a:r>
            <a:r>
              <a:rPr lang="en-US" baseline="0" dirty="0" smtClean="0"/>
              <a:t> optimization problem that takes the entire dataset into account. </a:t>
            </a:r>
          </a:p>
          <a:p>
            <a:endParaRPr lang="en-US" baseline="0" dirty="0" smtClean="0"/>
          </a:p>
          <a:p>
            <a:r>
              <a:rPr lang="en-US" baseline="0" dirty="0" smtClean="0"/>
              <a:t>So what’s this mysterious learning algorithm that solves the optimization problem?</a:t>
            </a:r>
          </a:p>
        </p:txBody>
      </p:sp>
      <p:sp>
        <p:nvSpPr>
          <p:cNvPr id="4" name="Slide Number Placeholder 3"/>
          <p:cNvSpPr>
            <a:spLocks noGrp="1"/>
          </p:cNvSpPr>
          <p:nvPr>
            <p:ph type="sldNum" sz="quarter" idx="10"/>
          </p:nvPr>
        </p:nvSpPr>
        <p:spPr/>
        <p:txBody>
          <a:bodyPr/>
          <a:lstStyle/>
          <a:p>
            <a:fld id="{4B45ED5A-BFD4-B94D-85DF-5549A5AF1988}" type="slidenum">
              <a:rPr lang="en-US" smtClean="0"/>
              <a:t>15</a:t>
            </a:fld>
            <a:endParaRPr lang="en-US"/>
          </a:p>
        </p:txBody>
      </p:sp>
    </p:spTree>
    <p:extLst>
      <p:ext uri="{BB962C8B-B14F-4D97-AF65-F5344CB8AC3E}">
        <p14:creationId xmlns:p14="http://schemas.microsoft.com/office/powerpoint/2010/main" val="46238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surface</a:t>
            </a:r>
            <a:r>
              <a:rPr lang="en-US" baseline="0" dirty="0" smtClean="0"/>
              <a:t> as a function of the parameter values.</a:t>
            </a:r>
          </a:p>
          <a:p>
            <a:r>
              <a:rPr lang="en-US" baseline="0" dirty="0" smtClean="0"/>
              <a:t>A crude operational definition of learning that works surprisingly well!</a:t>
            </a:r>
          </a:p>
          <a:p>
            <a:r>
              <a:rPr lang="en-US" baseline="0" dirty="0" smtClean="0"/>
              <a:t>Gradient descent rules!</a:t>
            </a:r>
          </a:p>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16</a:t>
            </a:fld>
            <a:endParaRPr lang="en-US"/>
          </a:p>
        </p:txBody>
      </p:sp>
    </p:spTree>
    <p:extLst>
      <p:ext uri="{BB962C8B-B14F-4D97-AF65-F5344CB8AC3E}">
        <p14:creationId xmlns:p14="http://schemas.microsoft.com/office/powerpoint/2010/main" val="167183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data can be labeled or it can be unlabeled.</a:t>
            </a:r>
          </a:p>
          <a:p>
            <a:endParaRPr lang="en-US" dirty="0" smtClean="0"/>
          </a:p>
          <a:p>
            <a:r>
              <a:rPr lang="en-US" dirty="0" smtClean="0"/>
              <a:t>You can predict</a:t>
            </a:r>
            <a:r>
              <a:rPr lang="en-US" baseline="0" dirty="0" smtClean="0"/>
              <a:t> a Real number; or classify things so each falls into one of a fixed number of categories.</a:t>
            </a:r>
          </a:p>
          <a:p>
            <a:endParaRPr lang="en-US" baseline="0" dirty="0" smtClean="0"/>
          </a:p>
          <a:p>
            <a:r>
              <a:rPr lang="en-US" baseline="0" dirty="0" smtClean="0"/>
              <a:t>Let’s unpack these expressions to get to some key concepts.</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17</a:t>
            </a:fld>
            <a:endParaRPr lang="en-US"/>
          </a:p>
        </p:txBody>
      </p:sp>
    </p:spTree>
    <p:extLst>
      <p:ext uri="{BB962C8B-B14F-4D97-AF65-F5344CB8AC3E}">
        <p14:creationId xmlns:p14="http://schemas.microsoft.com/office/powerpoint/2010/main" val="661827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18</a:t>
            </a:fld>
            <a:endParaRPr lang="en-US"/>
          </a:p>
        </p:txBody>
      </p:sp>
    </p:spTree>
    <p:extLst>
      <p:ext uri="{BB962C8B-B14F-4D97-AF65-F5344CB8AC3E}">
        <p14:creationId xmlns:p14="http://schemas.microsoft.com/office/powerpoint/2010/main" val="63686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19</a:t>
            </a:fld>
            <a:endParaRPr lang="en-US"/>
          </a:p>
        </p:txBody>
      </p:sp>
    </p:spTree>
    <p:extLst>
      <p:ext uri="{BB962C8B-B14F-4D97-AF65-F5344CB8AC3E}">
        <p14:creationId xmlns:p14="http://schemas.microsoft.com/office/powerpoint/2010/main" val="1251420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the pieces together.</a:t>
            </a:r>
          </a:p>
          <a:p>
            <a:endParaRPr lang="en-US" dirty="0" smtClean="0"/>
          </a:p>
          <a:p>
            <a:r>
              <a:rPr lang="en-US" dirty="0" err="1" smtClean="0"/>
              <a:t>Hyperparameters</a:t>
            </a:r>
            <a:r>
              <a:rPr lang="en-US" baseline="0" dirty="0" smtClean="0"/>
              <a:t> </a:t>
            </a:r>
            <a:r>
              <a:rPr lang="en-US" baseline="0" dirty="0" smtClean="0"/>
              <a:t>are in orange.</a:t>
            </a:r>
          </a:p>
          <a:p>
            <a:r>
              <a:rPr lang="en-US" baseline="0" dirty="0" smtClean="0"/>
              <a:t>Machine learning requires figuring out the right choices of model structure and details, fixing a cost function, fixing an algorithm for finding the optimal cost. On top of that, you need to tune the model by tuning the </a:t>
            </a:r>
            <a:r>
              <a:rPr lang="en-US" baseline="0" dirty="0" err="1" smtClean="0"/>
              <a:t>hyperparameters</a:t>
            </a:r>
            <a:r>
              <a:rPr lang="en-US" baseline="0" dirty="0" smtClean="0"/>
              <a:t>.</a:t>
            </a:r>
          </a:p>
          <a:p>
            <a:endParaRPr lang="en-US" baseline="0" dirty="0" smtClean="0"/>
          </a:p>
          <a:p>
            <a:r>
              <a:rPr lang="en-US" baseline="0" dirty="0" smtClean="0"/>
              <a:t>First timers are often surprised by how little time they spend actually getting the machine to learn.  </a:t>
            </a:r>
          </a:p>
          <a:p>
            <a:endParaRPr lang="en-US" baseline="0" dirty="0" smtClean="0"/>
          </a:p>
          <a:p>
            <a:r>
              <a:rPr lang="en-US" baseline="0" dirty="0" smtClean="0"/>
              <a:t>“Often the raw data is not in the form that is amenable to learning, but you can construct features from it that are. This is typically where most of the effort in a machine learning project goes. It is often also one of the most interesting parts, where intuition, creativity, and “black art” are as important as the technical stuff.”</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20</a:t>
            </a:fld>
            <a:endParaRPr lang="en-US"/>
          </a:p>
        </p:txBody>
      </p:sp>
    </p:spTree>
    <p:extLst>
      <p:ext uri="{BB962C8B-B14F-4D97-AF65-F5344CB8AC3E}">
        <p14:creationId xmlns:p14="http://schemas.microsoft.com/office/powerpoint/2010/main" val="2094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ML is a highly</a:t>
            </a:r>
            <a:r>
              <a:rPr lang="en-US" sz="1200" b="0" i="0" u="none" strike="noStrike" kern="1200" baseline="0" dirty="0" smtClean="0">
                <a:solidFill>
                  <a:schemeClr val="tx1"/>
                </a:solidFill>
                <a:effectLst/>
                <a:latin typeface="+mn-lt"/>
                <a:ea typeface="+mn-ea"/>
                <a:cs typeface="+mn-cs"/>
              </a:rPr>
              <a:t> theoretical field. But it’s also easy to start doing some practical things in it. So my approach is going to be the one that Feynman took in QED. To u</a:t>
            </a:r>
            <a:r>
              <a:rPr lang="en-US" sz="1200" b="0" i="0" u="none" strike="noStrike" kern="1200" dirty="0" smtClean="0">
                <a:solidFill>
                  <a:schemeClr val="tx1"/>
                </a:solidFill>
                <a:effectLst/>
                <a:latin typeface="+mn-lt"/>
                <a:ea typeface="+mn-ea"/>
                <a:cs typeface="+mn-cs"/>
              </a:rPr>
              <a:t>nderstand what it is to *do* machine </a:t>
            </a:r>
            <a:r>
              <a:rPr lang="en-US" sz="1200" b="0" i="0" u="none" strike="noStrike" kern="1200" baseline="0" dirty="0" smtClean="0">
                <a:solidFill>
                  <a:schemeClr val="tx1"/>
                </a:solidFill>
                <a:effectLst/>
                <a:latin typeface="+mn-lt"/>
                <a:ea typeface="+mn-ea"/>
                <a:cs typeface="+mn-cs"/>
              </a:rPr>
              <a:t>machine learning </a:t>
            </a:r>
            <a:r>
              <a:rPr lang="mr-IN" sz="1200" b="0" i="0" u="none" strike="noStrike" kern="1200" baseline="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not however the techniques for doing it efficiently.</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Feynman is the co-creator of Quantum Electrodynamics </a:t>
            </a:r>
            <a:r>
              <a:rPr lang="mr-IN" sz="1200" b="0" i="0" u="none" strike="noStrike" kern="1200" baseline="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along with Julian Schwinger and Sin-</a:t>
            </a:r>
            <a:r>
              <a:rPr lang="en-US" sz="1200" b="0" i="0" u="none" strike="noStrike" kern="1200" baseline="0" dirty="0" err="1" smtClean="0">
                <a:solidFill>
                  <a:schemeClr val="tx1"/>
                </a:solidFill>
                <a:effectLst/>
                <a:latin typeface="+mn-lt"/>
                <a:ea typeface="+mn-ea"/>
                <a:cs typeface="+mn-cs"/>
              </a:rPr>
              <a:t>Itiro</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Tomanga</a:t>
            </a:r>
            <a:r>
              <a:rPr lang="en-US" sz="1200" b="0" i="0" u="none" strike="noStrike" kern="1200" baseline="0" dirty="0" smtClean="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smtClean="0">
                <a:solidFill>
                  <a:schemeClr val="tx1"/>
                </a:solidFill>
                <a:effectLst/>
                <a:latin typeface="+mn-lt"/>
                <a:ea typeface="+mn-ea"/>
                <a:cs typeface="+mn-cs"/>
              </a:rPr>
              <a:t>but</a:t>
            </a:r>
            <a:r>
              <a:rPr lang="en-US" sz="1200" b="0" i="0" u="none" strike="noStrike" kern="1200" baseline="0" dirty="0" smtClean="0">
                <a:solidFill>
                  <a:schemeClr val="tx1"/>
                </a:solidFill>
                <a:effectLst/>
                <a:latin typeface="+mn-lt"/>
                <a:ea typeface="+mn-ea"/>
                <a:cs typeface="+mn-cs"/>
              </a:rPr>
              <a:t> gravity and sub-nuclear physics.</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"To understand </a:t>
            </a:r>
            <a:r>
              <a:rPr lang="en-US" sz="1200" b="0" i="1" u="none" strike="noStrike" kern="1200" dirty="0" smtClean="0">
                <a:solidFill>
                  <a:schemeClr val="tx1"/>
                </a:solidFill>
                <a:effectLst/>
                <a:latin typeface="+mn-lt"/>
                <a:ea typeface="+mn-ea"/>
                <a:cs typeface="+mn-cs"/>
              </a:rPr>
              <a:t>how</a:t>
            </a:r>
            <a:r>
              <a:rPr lang="en-US" sz="1200" b="0" i="0" u="none" strike="noStrike" kern="1200" dirty="0" smtClean="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smtClean="0">
                <a:solidFill>
                  <a:schemeClr val="tx1"/>
                </a:solidFill>
                <a:effectLst/>
                <a:latin typeface="+mn-lt"/>
                <a:ea typeface="+mn-ea"/>
                <a:cs typeface="+mn-cs"/>
              </a:rPr>
              <a:t>: I'm going to explain to you what the physicists are </a:t>
            </a:r>
            <a:r>
              <a:rPr lang="en-US" sz="1200" b="1" i="1" u="none" strike="noStrike" kern="1200" dirty="0" smtClean="0">
                <a:solidFill>
                  <a:schemeClr val="tx1"/>
                </a:solidFill>
                <a:effectLst/>
                <a:latin typeface="+mn-lt"/>
                <a:ea typeface="+mn-ea"/>
                <a:cs typeface="+mn-cs"/>
              </a:rPr>
              <a:t>doing</a:t>
            </a:r>
            <a:r>
              <a:rPr lang="en-US" sz="1200" b="1" i="0" u="none" strike="noStrike" kern="1200" dirty="0" smtClean="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smtClean="0">
                <a:solidFill>
                  <a:schemeClr val="tx1"/>
                </a:solidFill>
                <a:effectLst/>
                <a:latin typeface="+mn-lt"/>
                <a:ea typeface="+mn-ea"/>
                <a:cs typeface="+mn-cs"/>
              </a:rPr>
              <a:t>efficiently</a:t>
            </a:r>
            <a:r>
              <a:rPr lang="en-US" sz="1200" b="1"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smtClean="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smtClean="0">
                <a:solidFill>
                  <a:schemeClr val="tx1"/>
                </a:solidFill>
                <a:effectLst/>
                <a:latin typeface="+mn-lt"/>
                <a:ea typeface="+mn-ea"/>
                <a:cs typeface="+mn-cs"/>
              </a:rPr>
              <a:t>really doing, </a:t>
            </a:r>
            <a:r>
              <a:rPr lang="en-US" sz="1200" b="1" i="0" u="none" strike="noStrike" kern="1200" dirty="0" smtClean="0">
                <a:solidFill>
                  <a:schemeClr val="tx1"/>
                </a:solidFill>
                <a:effectLst/>
                <a:latin typeface="+mn-lt"/>
                <a:ea typeface="+mn-ea"/>
                <a:cs typeface="+mn-cs"/>
              </a:rPr>
              <a:t>I hope you will be able to understand it better than do some of the students!" </a:t>
            </a:r>
            <a:r>
              <a:rPr lang="en-US" sz="1200" b="0" i="0" u="none" strike="noStrike" kern="1200" dirty="0" smtClean="0">
                <a:solidFill>
                  <a:schemeClr val="tx1"/>
                </a:solidFill>
                <a:effectLst/>
                <a:latin typeface="+mn-lt"/>
                <a:ea typeface="+mn-ea"/>
                <a:cs typeface="+mn-cs"/>
              </a:rPr>
              <a:t>(page 12, Feynman, QED)</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a:t>
            </a:r>
            <a:r>
              <a:rPr lang="en-US" baseline="0" dirty="0" smtClean="0"/>
              <a:t> to our old-fashioned data analysis?</a:t>
            </a:r>
          </a:p>
          <a:p>
            <a:r>
              <a:rPr lang="en-US" baseline="0" dirty="0" smtClean="0"/>
              <a:t>We no longer think about cross-tabs, correlations, and hypotheses to test.</a:t>
            </a:r>
          </a:p>
          <a:p>
            <a:r>
              <a:rPr lang="en-US" baseline="0" dirty="0" smtClean="0"/>
              <a:t>Or thought provoking conclusions</a:t>
            </a:r>
            <a:r>
              <a:rPr lang="mr-IN"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4B45ED5A-BFD4-B94D-85DF-5549A5AF1988}" type="slidenum">
              <a:rPr lang="en-US" smtClean="0"/>
              <a:t>21</a:t>
            </a:fld>
            <a:endParaRPr lang="en-US"/>
          </a:p>
        </p:txBody>
      </p:sp>
    </p:spTree>
    <p:extLst>
      <p:ext uri="{BB962C8B-B14F-4D97-AF65-F5344CB8AC3E}">
        <p14:creationId xmlns:p14="http://schemas.microsoft.com/office/powerpoint/2010/main" val="1768418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r>
              <a:rPr lang="en-US" baseline="0" dirty="0" smtClean="0"/>
              <a:t> </a:t>
            </a: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xkcd.com</a:t>
            </a:r>
            <a:r>
              <a:rPr lang="en-US" sz="1200" b="0" i="0" kern="1200" dirty="0" smtClean="0">
                <a:solidFill>
                  <a:schemeClr val="tx1"/>
                </a:solidFill>
                <a:effectLst/>
                <a:latin typeface="+mn-lt"/>
                <a:ea typeface="+mn-ea"/>
                <a:cs typeface="+mn-cs"/>
              </a:rPr>
              <a:t>/882/ (Significant)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then? What</a:t>
            </a:r>
            <a:r>
              <a:rPr lang="en-US" sz="1200" b="0" i="0" kern="1200" baseline="0" dirty="0" smtClean="0">
                <a:solidFill>
                  <a:schemeClr val="tx1"/>
                </a:solidFill>
                <a:effectLst/>
                <a:latin typeface="+mn-lt"/>
                <a:ea typeface="+mn-ea"/>
                <a:cs typeface="+mn-cs"/>
              </a:rPr>
              <a:t> exactly do you do when you do machine learning? Well, it’s back to our list...</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22</a:t>
            </a:fld>
            <a:endParaRPr lang="en-US"/>
          </a:p>
        </p:txBody>
      </p:sp>
    </p:spTree>
    <p:extLst>
      <p:ext uri="{BB962C8B-B14F-4D97-AF65-F5344CB8AC3E}">
        <p14:creationId xmlns:p14="http://schemas.microsoft.com/office/powerpoint/2010/main" val="1962167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do you use?</a:t>
            </a:r>
          </a:p>
          <a:p>
            <a:r>
              <a:rPr lang="en-US" dirty="0" smtClean="0"/>
              <a:t>How do you get data into the right “machine learning” format?</a:t>
            </a:r>
          </a:p>
          <a:p>
            <a:r>
              <a:rPr lang="en-US" dirty="0" smtClean="0"/>
              <a:t>How do you know you’re not learning too much or too little?</a:t>
            </a:r>
          </a:p>
          <a:p>
            <a:r>
              <a:rPr lang="en-US" dirty="0" smtClean="0"/>
              <a:t>How</a:t>
            </a:r>
            <a:r>
              <a:rPr lang="en-US" baseline="0" dirty="0" smtClean="0"/>
              <a:t> do you measure the performance of your </a:t>
            </a:r>
            <a:r>
              <a:rPr lang="en-US" baseline="0" smtClean="0"/>
              <a:t>learning system?</a:t>
            </a:r>
            <a:endParaRPr lang="en-US" smtClean="0"/>
          </a:p>
          <a:p>
            <a:endParaRPr lang="en-US" dirty="0" smtClean="0"/>
          </a:p>
          <a:p>
            <a:r>
              <a:rPr lang="en-US" dirty="0" smtClean="0"/>
              <a:t>Instead </a:t>
            </a:r>
            <a:r>
              <a:rPr lang="en-US" dirty="0" smtClean="0"/>
              <a:t>of our old</a:t>
            </a:r>
            <a:r>
              <a:rPr lang="en-US" baseline="0" dirty="0" smtClean="0"/>
              <a:t> fashioned data analysis, here’s what we do instead. </a:t>
            </a:r>
          </a:p>
          <a:p>
            <a:endParaRPr lang="en-US" baseline="0" dirty="0" smtClean="0"/>
          </a:p>
          <a:p>
            <a:r>
              <a:rPr lang="en-US" baseline="0" dirty="0" smtClean="0"/>
              <a:t>A systematic way to answer the question of system performance is to use the concepts of BIAS and VARIANCE.</a:t>
            </a:r>
          </a:p>
          <a:p>
            <a:endParaRPr lang="en-US" baseline="0" dirty="0" smtClean="0"/>
          </a:p>
          <a:p>
            <a:r>
              <a:rPr lang="en-US" baseline="0" dirty="0" smtClean="0"/>
              <a:t>So what are bias and variance? Only the two most important concepts ever in machine learning!</a:t>
            </a:r>
          </a:p>
          <a:p>
            <a:endParaRPr lang="en-US" baseline="0" dirty="0" smtClean="0"/>
          </a:p>
          <a:p>
            <a:r>
              <a:rPr lang="en-US" baseline="0" dirty="0" smtClean="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23</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main questions:</a:t>
            </a:r>
          </a:p>
          <a:p>
            <a:pPr marL="228600" indent="-228600">
              <a:buAutoNum type="arabicParenR"/>
            </a:pPr>
            <a:r>
              <a:rPr lang="en-US" baseline="0" dirty="0" smtClean="0"/>
              <a:t>What data should you use (which features)? (Related question: How do you get your data into the form that’s ready for machine learning?)</a:t>
            </a:r>
          </a:p>
          <a:p>
            <a:pPr marL="228600" indent="-228600">
              <a:buAutoNum type="arabicParenR"/>
            </a:pPr>
            <a:r>
              <a:rPr lang="en-US" baseline="0" dirty="0" smtClean="0"/>
              <a:t>How do you know you’re not learning too much or too little?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24</a:t>
            </a:fld>
            <a:endParaRPr lang="en-US"/>
          </a:p>
        </p:txBody>
      </p:sp>
    </p:spTree>
    <p:extLst>
      <p:ext uri="{BB962C8B-B14F-4D97-AF65-F5344CB8AC3E}">
        <p14:creationId xmlns:p14="http://schemas.microsoft.com/office/powerpoint/2010/main" val="113522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know your learning</a:t>
            </a:r>
            <a:r>
              <a:rPr lang="en-US" baseline="0" dirty="0" smtClean="0"/>
              <a:t> system</a:t>
            </a:r>
            <a:r>
              <a:rPr lang="en-US" dirty="0" smtClean="0"/>
              <a:t> is good? It must generalize well. In other words, it must</a:t>
            </a:r>
            <a:r>
              <a:rPr lang="en-US" baseline="0" dirty="0" smtClean="0"/>
              <a:t> do well on the test set.</a:t>
            </a:r>
          </a:p>
          <a:p>
            <a:r>
              <a:rPr lang="en-US" baseline="0" dirty="0" smtClean="0"/>
              <a:t>We measured learning performance. But how do we measure the performance of a system that is already trained and is making predictions? </a:t>
            </a:r>
            <a:endParaRPr lang="en-US" dirty="0" smtClean="0"/>
          </a:p>
          <a:p>
            <a:r>
              <a:rPr lang="en-US" dirty="0" smtClean="0"/>
              <a:t>The way to measure system</a:t>
            </a:r>
            <a:r>
              <a:rPr lang="en-US" baseline="0" dirty="0" smtClean="0"/>
              <a:t> </a:t>
            </a:r>
            <a:r>
              <a:rPr lang="en-US" dirty="0" smtClean="0"/>
              <a:t>performance</a:t>
            </a:r>
            <a:r>
              <a:rPr lang="en-US" baseline="0" dirty="0" smtClean="0"/>
              <a:t> is to measure bias and variance. The only way to measure these is to separate the training data from test/cross-validation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25</a:t>
            </a:fld>
            <a:endParaRPr lang="en-US"/>
          </a:p>
        </p:txBody>
      </p:sp>
    </p:spTree>
    <p:extLst>
      <p:ext uri="{BB962C8B-B14F-4D97-AF65-F5344CB8AC3E}">
        <p14:creationId xmlns:p14="http://schemas.microsoft.com/office/powerpoint/2010/main" val="29854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Bias is a learner’s tendency to </a:t>
            </a:r>
            <a:r>
              <a:rPr lang="en-US" dirty="0" smtClean="0"/>
              <a:t>learn</a:t>
            </a:r>
            <a:r>
              <a:rPr lang="en-US" baseline="0" dirty="0" smtClean="0"/>
              <a:t> too little and hence predict the wrong thing most of the time.</a:t>
            </a:r>
            <a:endParaRPr lang="en-US" baseline="0" dirty="0" smtClean="0"/>
          </a:p>
          <a:p>
            <a:r>
              <a:rPr lang="en-US" baseline="0" dirty="0" smtClean="0"/>
              <a:t>Variance is the tendency to </a:t>
            </a:r>
            <a:r>
              <a:rPr lang="en-US" baseline="0" dirty="0" smtClean="0"/>
              <a:t>learn too much </a:t>
            </a:r>
            <a:r>
              <a:rPr lang="mr-IN" baseline="0" dirty="0" smtClean="0"/>
              <a:t>–</a:t>
            </a:r>
            <a:r>
              <a:rPr lang="en-US" baseline="0" dirty="0" smtClean="0"/>
              <a:t> irrelevant </a:t>
            </a:r>
            <a:r>
              <a:rPr lang="en-US" baseline="0" dirty="0" smtClean="0"/>
              <a:t>things </a:t>
            </a:r>
            <a:r>
              <a:rPr lang="en-US" baseline="0" dirty="0" smtClean="0"/>
              <a:t>and hence predict the wrong most of the time.</a:t>
            </a:r>
            <a:endParaRPr lang="en-US" baseline="0" dirty="0" smtClean="0"/>
          </a:p>
          <a:p>
            <a:endParaRPr lang="en-US" baseline="0" dirty="0" smtClean="0"/>
          </a:p>
          <a:p>
            <a:r>
              <a:rPr lang="en-US" baseline="0" dirty="0" smtClean="0"/>
              <a:t>Contrary to intuition, a more powerful learner is not necessarily better than a less powerful one</a:t>
            </a:r>
            <a:r>
              <a:rPr lang="en-US" baseline="0" dirty="0" smtClean="0"/>
              <a:t>.</a:t>
            </a:r>
          </a:p>
          <a:p>
            <a:endParaRPr lang="en-US" baseline="0" dirty="0" smtClean="0"/>
          </a:p>
          <a:p>
            <a:r>
              <a:rPr lang="en-US" baseline="0" dirty="0" smtClean="0"/>
              <a:t>Key Question: IF the world is different in just a small way, how well does your classification hold up? </a:t>
            </a:r>
            <a:endParaRPr lang="en-US" baseline="0" dirty="0" smtClean="0"/>
          </a:p>
        </p:txBody>
      </p:sp>
      <p:sp>
        <p:nvSpPr>
          <p:cNvPr id="4" name="Slide Number Placeholder 3"/>
          <p:cNvSpPr>
            <a:spLocks noGrp="1"/>
          </p:cNvSpPr>
          <p:nvPr>
            <p:ph type="sldNum" sz="quarter" idx="10"/>
          </p:nvPr>
        </p:nvSpPr>
        <p:spPr/>
        <p:txBody>
          <a:bodyPr/>
          <a:lstStyle/>
          <a:p>
            <a:fld id="{4B45ED5A-BFD4-B94D-85DF-5549A5AF1988}" type="slidenum">
              <a:rPr lang="en-US" smtClean="0"/>
              <a:t>26</a:t>
            </a:fld>
            <a:endParaRPr lang="en-US"/>
          </a:p>
        </p:txBody>
      </p:sp>
    </p:spTree>
    <p:extLst>
      <p:ext uri="{BB962C8B-B14F-4D97-AF65-F5344CB8AC3E}">
        <p14:creationId xmlns:p14="http://schemas.microsoft.com/office/powerpoint/2010/main" val="713167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this one is about the learning</a:t>
            </a:r>
            <a:r>
              <a:rPr lang="en-US" baseline="0" dirty="0" smtClean="0"/>
              <a:t> rate </a:t>
            </a:r>
            <a:r>
              <a:rPr lang="mr-IN" baseline="0" dirty="0" smtClean="0"/>
              <a:t>–</a:t>
            </a:r>
            <a:r>
              <a:rPr lang="en-US" baseline="0" dirty="0" smtClean="0"/>
              <a:t> not the 3 of iterations.</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31</a:t>
            </a:fld>
            <a:endParaRPr lang="en-US"/>
          </a:p>
        </p:txBody>
      </p:sp>
    </p:spTree>
    <p:extLst>
      <p:ext uri="{BB962C8B-B14F-4D97-AF65-F5344CB8AC3E}">
        <p14:creationId xmlns:p14="http://schemas.microsoft.com/office/powerpoint/2010/main" val="1747141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you’re convinced you’re not learning too</a:t>
            </a:r>
            <a:r>
              <a:rPr lang="en-US" baseline="0" dirty="0" smtClean="0"/>
              <a:t> little or too much, you’re ready to ensure that the learning system’s performance is measured correctly. One thing to watch out for is a dataset with imbalanced labels.</a:t>
            </a:r>
            <a:endParaRPr lang="en-US" dirty="0" smtClean="0"/>
          </a:p>
          <a:p>
            <a:endParaRPr lang="en-US" dirty="0" smtClean="0"/>
          </a:p>
          <a:p>
            <a:r>
              <a:rPr lang="en-US" dirty="0" smtClean="0"/>
              <a:t>What </a:t>
            </a:r>
            <a:r>
              <a:rPr lang="en-US" dirty="0" smtClean="0"/>
              <a:t>happens when classes</a:t>
            </a:r>
            <a:r>
              <a:rPr lang="en-US" baseline="0" dirty="0" smtClean="0"/>
              <a:t> are imbalanced? The right measure of model performance needs to be thought through.</a:t>
            </a:r>
          </a:p>
          <a:p>
            <a:endParaRPr lang="en-US" baseline="0" dirty="0" smtClean="0"/>
          </a:p>
          <a:p>
            <a:r>
              <a:rPr lang="en-US" baseline="0" dirty="0" smtClean="0"/>
              <a:t>The main things to deal with:</a:t>
            </a:r>
          </a:p>
          <a:p>
            <a:pPr marL="171450" indent="-171450">
              <a:buFont typeface="Arial" charset="0"/>
              <a:buChar char="•"/>
            </a:pPr>
            <a:r>
              <a:rPr lang="en-US" baseline="0" dirty="0" smtClean="0"/>
              <a:t>Overfitting and </a:t>
            </a:r>
            <a:r>
              <a:rPr lang="en-US" baseline="0" dirty="0" err="1" smtClean="0"/>
              <a:t>underfitting</a:t>
            </a:r>
            <a:endParaRPr lang="en-US" baseline="0" dirty="0" smtClean="0"/>
          </a:p>
          <a:p>
            <a:pPr marL="171450" indent="-171450">
              <a:buFont typeface="Arial" charset="0"/>
              <a:buChar char="•"/>
            </a:pPr>
            <a:r>
              <a:rPr lang="en-US" baseline="0" dirty="0" smtClean="0"/>
              <a:t>Imbalanced data categories</a:t>
            </a:r>
          </a:p>
          <a:p>
            <a:pPr marL="171450" indent="-171450">
              <a:buFont typeface="Arial" charset="0"/>
              <a:buChar char="•"/>
            </a:pPr>
            <a:r>
              <a:rPr lang="en-US" baseline="0" dirty="0" smtClean="0"/>
              <a:t>The curse of dimensionality</a:t>
            </a:r>
          </a:p>
          <a:p>
            <a:pPr marL="171450" indent="-171450">
              <a:buFont typeface="Arial" charset="0"/>
              <a:buChar char="•"/>
            </a:pPr>
            <a:r>
              <a:rPr lang="en-US" baseline="0" dirty="0" smtClean="0"/>
              <a:t>Learning to quickly or too slowly </a:t>
            </a:r>
            <a:r>
              <a:rPr lang="mr-IN" baseline="0" dirty="0" smtClean="0"/>
              <a:t>–</a:t>
            </a:r>
            <a:r>
              <a:rPr lang="en-US" baseline="0" dirty="0" smtClean="0"/>
              <a:t> knowing when to stop</a:t>
            </a:r>
          </a:p>
          <a:p>
            <a:pPr marL="171450" indent="-171450">
              <a:buFont typeface="Arial" charset="0"/>
              <a:buChar char="•"/>
            </a:pPr>
            <a:r>
              <a:rPr lang="en-US" baseline="0" dirty="0" smtClean="0"/>
              <a:t>Using a single model </a:t>
            </a:r>
            <a:r>
              <a:rPr lang="mr-IN" baseline="0" dirty="0" smtClean="0"/>
              <a:t>–</a:t>
            </a:r>
            <a:r>
              <a:rPr lang="en-US" baseline="0" dirty="0" smtClean="0"/>
              <a:t> not trying out a few models</a:t>
            </a:r>
          </a:p>
          <a:p>
            <a:pPr marL="171450" indent="-171450">
              <a:buFont typeface="Arial" charset="0"/>
              <a:buChar char="•"/>
            </a:pPr>
            <a:r>
              <a:rPr lang="en-US" baseline="0" dirty="0" smtClean="0"/>
              <a:t>Keeping the test set protected </a:t>
            </a:r>
            <a:r>
              <a:rPr lang="mr-IN" baseline="0" dirty="0" smtClean="0"/>
              <a:t>–</a:t>
            </a:r>
            <a:r>
              <a:rPr lang="en-US" baseline="0" dirty="0" smtClean="0"/>
              <a:t> using validation and cross validation</a:t>
            </a:r>
          </a:p>
        </p:txBody>
      </p:sp>
      <p:sp>
        <p:nvSpPr>
          <p:cNvPr id="4" name="Slide Number Placeholder 3"/>
          <p:cNvSpPr>
            <a:spLocks noGrp="1"/>
          </p:cNvSpPr>
          <p:nvPr>
            <p:ph type="sldNum" sz="quarter" idx="10"/>
          </p:nvPr>
        </p:nvSpPr>
        <p:spPr/>
        <p:txBody>
          <a:bodyPr/>
          <a:lstStyle/>
          <a:p>
            <a:fld id="{4B45ED5A-BFD4-B94D-85DF-5549A5AF1988}" type="slidenum">
              <a:rPr lang="en-US" smtClean="0"/>
              <a:t>32</a:t>
            </a:fld>
            <a:endParaRPr lang="en-US"/>
          </a:p>
        </p:txBody>
      </p:sp>
    </p:spTree>
    <p:extLst>
      <p:ext uri="{BB962C8B-B14F-4D97-AF65-F5344CB8AC3E}">
        <p14:creationId xmlns:p14="http://schemas.microsoft.com/office/powerpoint/2010/main" val="119097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time is spent cleaning</a:t>
            </a:r>
            <a:r>
              <a:rPr lang="en-US" baseline="0" dirty="0" smtClean="0"/>
              <a:t> the data and getting it into shape. A lot of time is spent on choosing the models and making them more sophisticated (more features, non-linear, clever cost function, etc.).</a:t>
            </a:r>
          </a:p>
          <a:p>
            <a:endParaRPr lang="en-US" baseline="0" dirty="0" smtClean="0"/>
          </a:p>
          <a:p>
            <a:r>
              <a:rPr lang="en-US" baseline="0" dirty="0" smtClean="0"/>
              <a:t>However, </a:t>
            </a:r>
            <a:r>
              <a:rPr lang="mr-IN" baseline="0" dirty="0" smtClean="0"/>
              <a:t>…</a:t>
            </a:r>
            <a:r>
              <a:rPr lang="en-US" baseline="0" dirty="0" smtClean="0"/>
              <a:t> data is the big equalizer. (Although, remember,  it alone is not enough. No one said life was easy or fair.)</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33</a:t>
            </a:fld>
            <a:endParaRPr lang="en-US"/>
          </a:p>
        </p:txBody>
      </p:sp>
    </p:spTree>
    <p:extLst>
      <p:ext uri="{BB962C8B-B14F-4D97-AF65-F5344CB8AC3E}">
        <p14:creationId xmlns:p14="http://schemas.microsoft.com/office/powerpoint/2010/main" val="74580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 absence of further information, there is just no way to do it that beats flipping a coin.” (</a:t>
            </a:r>
            <a:r>
              <a:rPr lang="en-US" dirty="0" err="1" smtClean="0"/>
              <a:t>Domingos</a:t>
            </a:r>
            <a:r>
              <a:rPr lang="en-US" dirty="0" smtClean="0"/>
              <a:t>, p.3)</a:t>
            </a:r>
          </a:p>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34</a:t>
            </a:fld>
            <a:endParaRPr lang="en-US"/>
          </a:p>
        </p:txBody>
      </p:sp>
    </p:spTree>
    <p:extLst>
      <p:ext uri="{BB962C8B-B14F-4D97-AF65-F5344CB8AC3E}">
        <p14:creationId xmlns:p14="http://schemas.microsoft.com/office/powerpoint/2010/main" val="14701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Valentina</a:t>
            </a:r>
            <a:r>
              <a:rPr lang="en-US" baseline="0" dirty="0" smtClean="0"/>
              <a:t> Tereshkova with the pre-launch team. </a:t>
            </a:r>
            <a:r>
              <a:rPr lang="en-US" baseline="0" dirty="0" err="1" smtClean="0"/>
              <a:t>Vostok</a:t>
            </a:r>
            <a:r>
              <a:rPr lang="en-US" baseline="0" dirty="0" smtClean="0"/>
              <a:t> 6, June16 </a:t>
            </a:r>
            <a:r>
              <a:rPr lang="mr-IN" baseline="0" dirty="0" smtClean="0"/>
              <a:t>–</a:t>
            </a:r>
            <a:r>
              <a:rPr lang="en-US" baseline="0" dirty="0" smtClean="0"/>
              <a:t> 19, 1963.</a:t>
            </a:r>
          </a:p>
          <a:p>
            <a:endParaRPr lang="en-US" baseline="0" dirty="0" smtClean="0"/>
          </a:p>
          <a:p>
            <a:r>
              <a:rPr lang="en-US" baseline="0" dirty="0" smtClean="0"/>
              <a:t>When you’re on a team where you depend on other people knowing things you don’t, you have to be able to work productively with them. You don’t know everything; they don’t know everything. But together you become more than the sum of the parts.</a:t>
            </a:r>
          </a:p>
          <a:p>
            <a:endParaRPr lang="en-US" baseline="0" dirty="0" smtClean="0"/>
          </a:p>
          <a:p>
            <a:r>
              <a:rPr lang="en-US" baseline="0" dirty="0" smtClean="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end of the day, some machine learning projects are successful and some fail. What makes the difference? Easily the most important factor is the features used.</a:t>
            </a:r>
          </a:p>
          <a:p>
            <a:r>
              <a:rPr lang="en-US" baseline="0" dirty="0" smtClean="0"/>
              <a:t>There’s ultimately no replacement for the smarts you put into feature engineering.</a:t>
            </a:r>
          </a:p>
          <a:p>
            <a:endParaRPr lang="en-US" baseline="0" dirty="0" smtClean="0"/>
          </a:p>
          <a:p>
            <a:r>
              <a:rPr lang="en-US" baseline="0" dirty="0" smtClean="0"/>
              <a:t>Or is there? Can it be automated/learned in some way?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35</a:t>
            </a:fld>
            <a:endParaRPr lang="en-US"/>
          </a:p>
        </p:txBody>
      </p:sp>
    </p:spTree>
    <p:extLst>
      <p:ext uri="{BB962C8B-B14F-4D97-AF65-F5344CB8AC3E}">
        <p14:creationId xmlns:p14="http://schemas.microsoft.com/office/powerpoint/2010/main" val="167102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 representation </a:t>
            </a:r>
            <a:r>
              <a:rPr lang="en-US" smtClean="0"/>
              <a:t>is hand</a:t>
            </a:r>
            <a:r>
              <a:rPr lang="en-US" baseline="0" smtClean="0"/>
              <a:t> crafted.</a:t>
            </a:r>
            <a:endParaRPr lang="en-US"/>
          </a:p>
        </p:txBody>
      </p:sp>
      <p:sp>
        <p:nvSpPr>
          <p:cNvPr id="4" name="Slide Number Placeholder 3"/>
          <p:cNvSpPr>
            <a:spLocks noGrp="1"/>
          </p:cNvSpPr>
          <p:nvPr>
            <p:ph type="sldNum" sz="quarter" idx="10"/>
          </p:nvPr>
        </p:nvSpPr>
        <p:spPr/>
        <p:txBody>
          <a:bodyPr/>
          <a:lstStyle/>
          <a:p>
            <a:fld id="{4B45ED5A-BFD4-B94D-85DF-5549A5AF1988}" type="slidenum">
              <a:rPr lang="en-US" smtClean="0"/>
              <a:t>36</a:t>
            </a:fld>
            <a:endParaRPr lang="en-US"/>
          </a:p>
        </p:txBody>
      </p:sp>
    </p:spTree>
    <p:extLst>
      <p:ext uri="{BB962C8B-B14F-4D97-AF65-F5344CB8AC3E}">
        <p14:creationId xmlns:p14="http://schemas.microsoft.com/office/powerpoint/2010/main" val="2059365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computer perception</a:t>
            </a:r>
            <a:r>
              <a:rPr lang="en-US" baseline="0" dirty="0" smtClean="0"/>
              <a:t> is done today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37</a:t>
            </a:fld>
            <a:endParaRPr lang="en-US"/>
          </a:p>
        </p:txBody>
      </p:sp>
    </p:spTree>
    <p:extLst>
      <p:ext uri="{BB962C8B-B14F-4D97-AF65-F5344CB8AC3E}">
        <p14:creationId xmlns:p14="http://schemas.microsoft.com/office/powerpoint/2010/main" val="737619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1606351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holy grails of machine learning is to automate more and more of the feature engineering process.” (</a:t>
            </a:r>
            <a:r>
              <a:rPr lang="en-US" dirty="0" err="1" smtClean="0"/>
              <a:t>Domingos</a:t>
            </a:r>
            <a:r>
              <a:rPr lang="en-US" dirty="0" smtClean="0"/>
              <a:t>,</a:t>
            </a:r>
            <a:r>
              <a:rPr lang="en-US" baseline="0" dirty="0" smtClean="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39</a:t>
            </a:fld>
            <a:endParaRPr lang="en-US"/>
          </a:p>
        </p:txBody>
      </p:sp>
    </p:spTree>
    <p:extLst>
      <p:ext uri="{BB962C8B-B14F-4D97-AF65-F5344CB8AC3E}">
        <p14:creationId xmlns:p14="http://schemas.microsoft.com/office/powerpoint/2010/main" val="1532036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p>
        </p:txBody>
      </p:sp>
      <p:sp>
        <p:nvSpPr>
          <p:cNvPr id="36868" name="Slide Number Placeholder 3"/>
          <p:cNvSpPr>
            <a:spLocks noGrp="1"/>
          </p:cNvSpPr>
          <p:nvPr>
            <p:ph type="sldNum" sz="quarter" idx="5"/>
          </p:nvPr>
        </p:nvSpPr>
        <p:spPr/>
        <p:txBody>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fld id="{C3986053-2B15-924E-819E-76E56BFB1503}" type="slidenum">
              <a:rPr lang="en-US" altLang="x-none">
                <a:latin typeface="Arial" charset="0"/>
              </a:rPr>
              <a:pPr eaLnBrk="1" hangingPunct="1"/>
              <a:t>40</a:t>
            </a:fld>
            <a:endParaRPr lang="en-US" altLang="x-none">
              <a:latin typeface="Arial" charset="0"/>
            </a:endParaRPr>
          </a:p>
        </p:txBody>
      </p:sp>
    </p:spTree>
    <p:extLst>
      <p:ext uri="{BB962C8B-B14F-4D97-AF65-F5344CB8AC3E}">
        <p14:creationId xmlns:p14="http://schemas.microsoft.com/office/powerpoint/2010/main" val="177837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components</a:t>
            </a:r>
            <a:r>
              <a:rPr lang="en-US" baseline="0" dirty="0" smtClean="0"/>
              <a:t> of intelligence.</a:t>
            </a:r>
          </a:p>
          <a:p>
            <a:r>
              <a:rPr lang="en-US" dirty="0" smtClean="0"/>
              <a:t>Situations where</a:t>
            </a:r>
            <a:r>
              <a:rPr lang="en-US" baseline="0" dirty="0" smtClean="0"/>
              <a:t> you c</a:t>
            </a:r>
            <a:r>
              <a:rPr lang="en-US" dirty="0" smtClean="0"/>
              <a:t>an’t specify the</a:t>
            </a:r>
            <a:r>
              <a:rPr lang="en-US" baseline="0" dirty="0" smtClean="0"/>
              <a:t> rules explicitly.</a:t>
            </a:r>
          </a:p>
          <a:p>
            <a:r>
              <a:rPr lang="en-US" baseline="0" dirty="0" smtClean="0"/>
              <a:t>Knowing that, knowing how, and knowing why.</a:t>
            </a:r>
            <a:endParaRPr lang="en-US" dirty="0" smtClean="0"/>
          </a:p>
        </p:txBody>
      </p:sp>
      <p:sp>
        <p:nvSpPr>
          <p:cNvPr id="4" name="Slide Number Placeholder 3"/>
          <p:cNvSpPr>
            <a:spLocks noGrp="1"/>
          </p:cNvSpPr>
          <p:nvPr>
            <p:ph type="sldNum" sz="quarter" idx="10"/>
          </p:nvPr>
        </p:nvSpPr>
        <p:spPr/>
        <p:txBody>
          <a:bodyPr/>
          <a:lstStyle/>
          <a:p>
            <a:fld id="{4B45ED5A-BFD4-B94D-85DF-5549A5AF1988}" type="slidenum">
              <a:rPr lang="en-US" smtClean="0"/>
              <a:t>45</a:t>
            </a:fld>
            <a:endParaRPr lang="en-US"/>
          </a:p>
        </p:txBody>
      </p:sp>
    </p:spTree>
    <p:extLst>
      <p:ext uri="{BB962C8B-B14F-4D97-AF65-F5344CB8AC3E}">
        <p14:creationId xmlns:p14="http://schemas.microsoft.com/office/powerpoint/2010/main" val="340637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just reframing the results but framing</a:t>
            </a:r>
            <a:r>
              <a:rPr lang="en-US" baseline="0" dirty="0" smtClean="0"/>
              <a:t> the problem correctly too.</a:t>
            </a:r>
          </a:p>
          <a:p>
            <a:r>
              <a:rPr lang="en-US" baseline="0" dirty="0" smtClean="0"/>
              <a:t>E.g. how to take EMBERS data and connect it to business disruption?</a:t>
            </a:r>
          </a:p>
          <a:p>
            <a:r>
              <a:rPr lang="en-US" baseline="0" dirty="0" smtClean="0"/>
              <a:t>How to take make, model, and year and predict the used-car’s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48</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lots of cool applications of machine learning in pretty much every industry. </a:t>
            </a:r>
            <a:r>
              <a:rPr lang="en-US" dirty="0" smtClean="0"/>
              <a:t>What</a:t>
            </a:r>
            <a:r>
              <a:rPr lang="en-US" baseline="0" dirty="0" smtClean="0"/>
              <a:t> ties these things together?</a:t>
            </a:r>
          </a:p>
          <a:p>
            <a:endParaRPr lang="en-US" baseline="0" dirty="0" smtClean="0"/>
          </a:p>
          <a:p>
            <a:r>
              <a:rPr lang="en-US" baseline="0" dirty="0" smtClean="0"/>
              <a:t>Lots of data, lots of computational power, and </a:t>
            </a:r>
            <a:r>
              <a:rPr lang="mr-IN" baseline="0" dirty="0" smtClean="0"/>
              <a:t>…</a:t>
            </a:r>
            <a:r>
              <a:rPr lang="en-US" baseline="0" dirty="0" smtClean="0"/>
              <a:t>  and what?</a:t>
            </a:r>
          </a:p>
          <a:p>
            <a:endParaRPr lang="en-US" baseline="0" dirty="0" smtClean="0"/>
          </a:p>
        </p:txBody>
      </p:sp>
      <p:sp>
        <p:nvSpPr>
          <p:cNvPr id="4" name="Slide Number Placeholder 3"/>
          <p:cNvSpPr>
            <a:spLocks noGrp="1"/>
          </p:cNvSpPr>
          <p:nvPr>
            <p:ph type="sldNum" sz="quarter" idx="10"/>
          </p:nvPr>
        </p:nvSpPr>
        <p:spPr/>
        <p:txBody>
          <a:bodyPr/>
          <a:lstStyle/>
          <a:p>
            <a:fld id="{4B45ED5A-BFD4-B94D-85DF-5549A5AF1988}" type="slidenum">
              <a:rPr lang="en-US" smtClean="0"/>
              <a:t>4</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Clippy</a:t>
            </a:r>
            <a:r>
              <a:rPr lang="en-US" baseline="0" dirty="0" smtClean="0"/>
              <a:t> </a:t>
            </a:r>
            <a:r>
              <a:rPr lang="en-US" baseline="0" dirty="0" smtClean="0"/>
              <a:t>worked (or mostly didn’t work) because he(?) memorized a lot of rules.</a:t>
            </a:r>
          </a:p>
          <a:p>
            <a:endParaRPr lang="en-US" baseline="0" dirty="0" smtClean="0"/>
          </a:p>
          <a:p>
            <a:r>
              <a:rPr lang="mr-IN" dirty="0" smtClean="0"/>
              <a:t>…</a:t>
            </a:r>
            <a:r>
              <a:rPr lang="en-US" baseline="0" dirty="0" smtClean="0"/>
              <a:t>In the old days (10 years ago?) we used to do these things (or try to do them) by writing down an elaborate set of rules. But rules are a lot of work and very fragile. Lots of exceptions, lots of knowledge is needed to keep them up.</a:t>
            </a:r>
          </a:p>
          <a:p>
            <a:endParaRPr lang="en-US" baseline="0" dirty="0" smtClean="0"/>
          </a:p>
          <a:p>
            <a:r>
              <a:rPr lang="en-US" baseline="0" dirty="0" smtClean="0"/>
              <a:t>But now we do it a different way. We’ve given up on rules. To learn something without explicitly learning the rules </a:t>
            </a:r>
            <a:r>
              <a:rPr lang="mr-IN" baseline="0" dirty="0" smtClean="0"/>
              <a:t>–</a:t>
            </a:r>
            <a:r>
              <a:rPr lang="en-US" baseline="0" dirty="0" smtClean="0"/>
              <a:t> that’s the domain of machine learning.</a:t>
            </a:r>
            <a:endParaRPr lang="en-US" dirty="0" smtClean="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Experience: The images, audio, and text </a:t>
            </a:r>
            <a:r>
              <a:rPr lang="mr-IN" baseline="0" dirty="0" smtClean="0"/>
              <a:t>–</a:t>
            </a:r>
            <a:r>
              <a:rPr lang="en-US" baseline="0" dirty="0" smtClean="0"/>
              <a:t> rows and columns of numbers!</a:t>
            </a:r>
            <a:endParaRPr lang="en-US" dirty="0" smtClean="0"/>
          </a:p>
          <a:p>
            <a:r>
              <a:rPr lang="en-US" dirty="0" smtClean="0"/>
              <a:t>Tasks:</a:t>
            </a:r>
            <a:r>
              <a:rPr lang="en-US" baseline="0" dirty="0" smtClean="0"/>
              <a:t> convert speech to text, search and return results</a:t>
            </a:r>
            <a:r>
              <a:rPr lang="mr-IN" baseline="0" dirty="0" smtClean="0"/>
              <a:t>…</a:t>
            </a:r>
            <a:endParaRPr lang="en-US" baseline="0" dirty="0" smtClean="0"/>
          </a:p>
          <a:p>
            <a:r>
              <a:rPr lang="en-US" baseline="0" dirty="0" smtClean="0"/>
              <a:t>Performance: What is it? How to define it?</a:t>
            </a:r>
          </a:p>
          <a:p>
            <a:r>
              <a:rPr lang="en-US" baseline="0" dirty="0" smtClean="0"/>
              <a:t>Performance of the learning algorithm. LEARNING PERFORMANCE</a:t>
            </a:r>
          </a:p>
          <a:p>
            <a:r>
              <a:rPr lang="en-US" baseline="0" dirty="0" smtClean="0"/>
              <a:t>Performance of the trained model. PREDICTION PERFORMANCE</a:t>
            </a:r>
          </a:p>
          <a:p>
            <a:endParaRPr lang="en-US" baseline="0" dirty="0" smtClean="0"/>
          </a:p>
          <a:p>
            <a:r>
              <a:rPr lang="en-US" baseline="0" dirty="0" smtClean="0"/>
              <a:t>Let’s look at the kinds of experiences and tasks that are typical in machine learning. We’ll get to performance a bit later.</a:t>
            </a:r>
            <a:endParaRPr lang="en-US" dirty="0" smtClean="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1141998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7-time </a:t>
            </a:r>
            <a:r>
              <a:rPr lang="en-US" dirty="0" err="1" smtClean="0"/>
              <a:t>MotoGP</a:t>
            </a:r>
            <a:r>
              <a:rPr lang="en-US" baseline="0" dirty="0" smtClean="0"/>
              <a:t> champion Valentino Rossi. The Doctor.</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7</a:t>
            </a:fld>
            <a:endParaRPr lang="en-US"/>
          </a:p>
        </p:txBody>
      </p:sp>
    </p:spTree>
    <p:extLst>
      <p:ext uri="{BB962C8B-B14F-4D97-AF65-F5344CB8AC3E}">
        <p14:creationId xmlns:p14="http://schemas.microsoft.com/office/powerpoint/2010/main" val="47846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887248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around 2016 “Artificial</a:t>
            </a:r>
            <a:r>
              <a:rPr lang="en-US" baseline="0" dirty="0" smtClean="0"/>
              <a:t> Intelligence” overtook “Big Data” on Google Trends. And it’s taken off since then leaving ”Big Data” in the dust.</a:t>
            </a:r>
          </a:p>
          <a:p>
            <a:endParaRPr lang="en-US" baseline="0" dirty="0"/>
          </a:p>
          <a:p>
            <a:r>
              <a:rPr lang="en-US" baseline="0" dirty="0" smtClean="0"/>
              <a:t>(What is big data?)</a:t>
            </a:r>
          </a:p>
        </p:txBody>
      </p:sp>
      <p:sp>
        <p:nvSpPr>
          <p:cNvPr id="4" name="Slide Number Placeholder 3"/>
          <p:cNvSpPr>
            <a:spLocks noGrp="1"/>
          </p:cNvSpPr>
          <p:nvPr>
            <p:ph type="sldNum" sz="quarter" idx="10"/>
          </p:nvPr>
        </p:nvSpPr>
        <p:spPr/>
        <p:txBody>
          <a:bodyPr/>
          <a:lstStyle/>
          <a:p>
            <a:fld id="{4B45ED5A-BFD4-B94D-85DF-5549A5AF1988}" type="slidenum">
              <a:rPr lang="en-US" smtClean="0"/>
              <a:t>10</a:t>
            </a:fld>
            <a:endParaRPr lang="en-US"/>
          </a:p>
        </p:txBody>
      </p:sp>
    </p:spTree>
    <p:extLst>
      <p:ext uri="{BB962C8B-B14F-4D97-AF65-F5344CB8AC3E}">
        <p14:creationId xmlns:p14="http://schemas.microsoft.com/office/powerpoint/2010/main" val="58105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BDF68E2-58F2-4D09-BE8B-E3BD06533059}" type="datetimeFigureOut">
              <a:rPr lang="en-US" smtClean="0"/>
              <a:t>4/28/17</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accent1"/>
                </a:solidFill>
              </a:defRPr>
            </a:lvl1pPr>
          </a:lstStyle>
          <a:p>
            <a:fld id="{4FAB73BC-B049-4115-A692-8D63A059BFB8}"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4/28/17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E26F7E3A-B166-407D-9866-32884E7D5B37}" type="datetimeFigureOut">
              <a:rPr lang="en-US" smtClean="0"/>
              <a:t>4/28/17</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4FAB73BC-B049-4115-A692-8D63A059BFB8}"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4/28/17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accent1"/>
                </a:solidFill>
              </a:defRPr>
            </a:lvl1pPr>
          </a:lstStyle>
          <a:p>
            <a:fld id="{20EBB0C4-6273-4C6E-B9BD-2EDC30F1CD52}" type="datetimeFigureOut">
              <a:rPr lang="en-US" smtClean="0"/>
              <a:t>4/28/17</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accent1"/>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4FAB73BC-B049-4115-A692-8D63A059BFB8}"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4/28/17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4/28/17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4/28/17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4/28/17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4/28/17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4/28/17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accent1"/>
                </a:solidFill>
                <a:latin typeface="+mj-lt"/>
              </a:defRPr>
            </a:lvl1pPr>
          </a:lstStyle>
          <a:p>
            <a:fld id="{98624D31-43A5-475A-80CF-332C9F6DCF35}" type="datetimeFigureOut">
              <a:rPr lang="en-US" smtClean="0"/>
              <a:t>4/28/17</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accent1"/>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4FAB73BC-B049-4115-A692-8D63A059BFB8}" type="slidenum">
              <a:rPr lang="en-US" smtClean="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6526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sldNum="0" hdr="0" ftr="0" dt="0"/>
  <p:txStyles>
    <p:titleStyle>
      <a:lvl1pPr algn="r" defTabSz="914400" rtl="0" eaLnBrk="1" latinLnBrk="0" hangingPunct="1">
        <a:lnSpc>
          <a:spcPct val="90000"/>
        </a:lnSpc>
        <a:spcBef>
          <a:spcPct val="0"/>
        </a:spcBef>
        <a:buNone/>
        <a:defRPr sz="5000" b="0" i="1" kern="1200" baseline="0">
          <a:solidFill>
            <a:schemeClr val="accent1"/>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jp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5" Type="http://schemas.openxmlformats.org/officeDocument/2006/relationships/image" Target="../media/image41.tiff"/><Relationship Id="rId6" Type="http://schemas.openxmlformats.org/officeDocument/2006/relationships/image" Target="../media/image42.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5"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jpe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1"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jpe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6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tiff"/></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jpeg"/><Relationship Id="rId5" Type="http://schemas.openxmlformats.org/officeDocument/2006/relationships/image" Target="../media/image72.pn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jpeg"/><Relationship Id="rId9" Type="http://schemas.openxmlformats.org/officeDocument/2006/relationships/image" Target="../media/image76.jpe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tiff"/><Relationship Id="rId5" Type="http://schemas.openxmlformats.org/officeDocument/2006/relationships/image" Target="../media/image80.png"/><Relationship Id="rId6" Type="http://schemas.openxmlformats.org/officeDocument/2006/relationships/image" Target="../media/image81.tiff"/><Relationship Id="rId1" Type="http://schemas.openxmlformats.org/officeDocument/2006/relationships/slideLayout" Target="../slideLayouts/slideLayout7.xml"/><Relationship Id="rId2" Type="http://schemas.openxmlformats.org/officeDocument/2006/relationships/image" Target="../media/image7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 like a machine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9262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70937" y="1451210"/>
            <a:ext cx="1215397" cy="369332"/>
          </a:xfrm>
          <a:prstGeom prst="rect">
            <a:avLst/>
          </a:prstGeom>
          <a:noFill/>
        </p:spPr>
        <p:txBody>
          <a:bodyPr wrap="none" rtlCol="0">
            <a:spAutoFit/>
          </a:bodyPr>
          <a:lstStyle/>
          <a:p>
            <a:r>
              <a:rPr lang="en-US" smtClean="0"/>
              <a:t>Numerical</a:t>
            </a:r>
            <a:endParaRPr lang="en-US" dirty="0"/>
          </a:p>
        </p:txBody>
      </p:sp>
      <p:sp>
        <p:nvSpPr>
          <p:cNvPr id="11" name="TextBox 10"/>
          <p:cNvSpPr txBox="1"/>
          <p:nvPr/>
        </p:nvSpPr>
        <p:spPr>
          <a:xfrm>
            <a:off x="8072907" y="2427098"/>
            <a:ext cx="3357093" cy="1477328"/>
          </a:xfrm>
          <a:prstGeom prst="rect">
            <a:avLst/>
          </a:prstGeom>
          <a:noFill/>
        </p:spPr>
        <p:txBody>
          <a:bodyPr wrap="square" rtlCol="0">
            <a:spAutoFit/>
          </a:bodyPr>
          <a:lstStyle/>
          <a:p>
            <a:r>
              <a:rPr lang="en-US" b="1" dirty="0" smtClean="0"/>
              <a:t>Classify</a:t>
            </a:r>
            <a:r>
              <a:rPr lang="en-US" dirty="0" smtClean="0"/>
              <a:t>: Is person X (who is not in the data set) a smoker?</a:t>
            </a:r>
          </a:p>
          <a:p>
            <a:endParaRPr lang="en-US" dirty="0"/>
          </a:p>
          <a:p>
            <a:r>
              <a:rPr lang="en-US" b="1" dirty="0" smtClean="0"/>
              <a:t>Predict</a:t>
            </a:r>
            <a:r>
              <a:rPr lang="en-US" dirty="0" smtClean="0"/>
              <a:t>: What is person X’s blood pressure?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3348" y="1849723"/>
            <a:ext cx="7650576" cy="2718796"/>
          </a:xfrm>
          <a:prstGeom prst="rect">
            <a:avLst/>
          </a:prstGeom>
        </p:spPr>
      </p:pic>
      <p:sp>
        <p:nvSpPr>
          <p:cNvPr id="9" name="TextBox 8"/>
          <p:cNvSpPr txBox="1"/>
          <p:nvPr/>
        </p:nvSpPr>
        <p:spPr>
          <a:xfrm>
            <a:off x="9143754" y="1451210"/>
            <a:ext cx="708014" cy="369332"/>
          </a:xfrm>
          <a:prstGeom prst="rect">
            <a:avLst/>
          </a:prstGeom>
          <a:noFill/>
        </p:spPr>
        <p:txBody>
          <a:bodyPr wrap="none" rtlCol="0">
            <a:spAutoFit/>
          </a:bodyPr>
          <a:lstStyle/>
          <a:p>
            <a:r>
              <a:rPr lang="en-US" dirty="0" smtClean="0"/>
              <a:t>Tasks</a:t>
            </a:r>
            <a:endParaRPr lang="en-US" dirty="0"/>
          </a:p>
        </p:txBody>
      </p:sp>
      <p:sp>
        <p:nvSpPr>
          <p:cNvPr id="10" name="TextBox 9"/>
          <p:cNvSpPr txBox="1"/>
          <p:nvPr/>
        </p:nvSpPr>
        <p:spPr>
          <a:xfrm>
            <a:off x="7566827" y="5176428"/>
            <a:ext cx="3863173" cy="1569660"/>
          </a:xfrm>
          <a:prstGeom prst="rect">
            <a:avLst/>
          </a:prstGeom>
          <a:solidFill>
            <a:srgbClr val="FF9300"/>
          </a:solidFill>
        </p:spPr>
        <p:txBody>
          <a:bodyPr wrap="square" rtlCol="0">
            <a:spAutoFit/>
          </a:bodyPr>
          <a:lstStyle/>
          <a:p>
            <a:r>
              <a:rPr lang="en-US" sz="2400" dirty="0" smtClean="0"/>
              <a:t>To do </a:t>
            </a:r>
            <a:r>
              <a:rPr lang="en-US" sz="2400" smtClean="0"/>
              <a:t>these tasks well </a:t>
            </a:r>
            <a:r>
              <a:rPr lang="en-US" sz="2400" dirty="0" smtClean="0"/>
              <a:t>requires a large amount of data </a:t>
            </a:r>
            <a:r>
              <a:rPr lang="mr-IN" sz="2400" dirty="0" smtClean="0"/>
              <a:t>–</a:t>
            </a:r>
            <a:r>
              <a:rPr lang="en-US" sz="2400" dirty="0" smtClean="0"/>
              <a:t> but not necessarily big data.</a:t>
            </a:r>
            <a:endParaRPr lang="en-US" sz="2400" dirty="0"/>
          </a:p>
        </p:txBody>
      </p:sp>
    </p:spTree>
    <p:extLst>
      <p:ext uri="{BB962C8B-B14F-4D97-AF65-F5344CB8AC3E}">
        <p14:creationId xmlns:p14="http://schemas.microsoft.com/office/powerpoint/2010/main" val="654074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2000" y="1112449"/>
            <a:ext cx="6399384" cy="4482790"/>
          </a:xfrm>
          <a:prstGeom prst="rect">
            <a:avLst/>
          </a:prstGeom>
        </p:spPr>
      </p:pic>
      <p:sp>
        <p:nvSpPr>
          <p:cNvPr id="2" name="TextBox 1"/>
          <p:cNvSpPr txBox="1"/>
          <p:nvPr/>
        </p:nvSpPr>
        <p:spPr>
          <a:xfrm>
            <a:off x="7566827" y="1503123"/>
            <a:ext cx="3863173" cy="1200329"/>
          </a:xfrm>
          <a:prstGeom prst="rect">
            <a:avLst/>
          </a:prstGeom>
          <a:noFill/>
        </p:spPr>
        <p:txBody>
          <a:bodyPr wrap="none" rtlCol="0">
            <a:spAutoFit/>
          </a:bodyPr>
          <a:lstStyle/>
          <a:p>
            <a:r>
              <a:rPr lang="en-US" sz="2400" dirty="0" smtClean="0"/>
              <a:t>Data = A row of numbers</a:t>
            </a:r>
          </a:p>
          <a:p>
            <a:endParaRPr lang="en-US" sz="2400" dirty="0"/>
          </a:p>
          <a:p>
            <a:r>
              <a:rPr lang="en-US" sz="2400" dirty="0" smtClean="0"/>
              <a:t>Dataset = A table of numbers</a:t>
            </a:r>
          </a:p>
        </p:txBody>
      </p:sp>
      <p:sp>
        <p:nvSpPr>
          <p:cNvPr id="3" name="TextBox 2"/>
          <p:cNvSpPr txBox="1"/>
          <p:nvPr/>
        </p:nvSpPr>
        <p:spPr>
          <a:xfrm>
            <a:off x="7566826" y="5255715"/>
            <a:ext cx="3863173" cy="1200329"/>
          </a:xfrm>
          <a:prstGeom prst="rect">
            <a:avLst/>
          </a:prstGeom>
          <a:solidFill>
            <a:srgbClr val="FF9300"/>
          </a:solidFill>
        </p:spPr>
        <p:txBody>
          <a:bodyPr wrap="square" rtlCol="0">
            <a:spAutoFit/>
          </a:bodyPr>
          <a:lstStyle/>
          <a:p>
            <a:r>
              <a:rPr lang="en-US" sz="2400" dirty="0" smtClean="0"/>
              <a:t>Inputs to a machine learning system are just tables of numbers.</a:t>
            </a:r>
            <a:endParaRPr lang="en-US" sz="2400" dirty="0"/>
          </a:p>
        </p:txBody>
      </p:sp>
    </p:spTree>
    <p:extLst>
      <p:ext uri="{BB962C8B-B14F-4D97-AF65-F5344CB8AC3E}">
        <p14:creationId xmlns:p14="http://schemas.microsoft.com/office/powerpoint/2010/main" val="1164415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1538" y="3041650"/>
            <a:ext cx="10134600" cy="850900"/>
          </a:xfrm>
          <a:prstGeom prst="rect">
            <a:avLst/>
          </a:prstGeom>
        </p:spPr>
      </p:pic>
    </p:spTree>
    <p:extLst>
      <p:ext uri="{BB962C8B-B14F-4D97-AF65-F5344CB8AC3E}">
        <p14:creationId xmlns:p14="http://schemas.microsoft.com/office/powerpoint/2010/main" val="1126181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1538" y="3041650"/>
            <a:ext cx="10134600" cy="850900"/>
          </a:xfrm>
          <a:prstGeom prst="rect">
            <a:avLst/>
          </a:prstGeom>
        </p:spPr>
      </p:pic>
      <p:sp>
        <p:nvSpPr>
          <p:cNvPr id="3" name="Oval 2"/>
          <p:cNvSpPr>
            <a:spLocks/>
          </p:cNvSpPr>
          <p:nvPr/>
        </p:nvSpPr>
        <p:spPr>
          <a:xfrm>
            <a:off x="831576" y="2691848"/>
            <a:ext cx="1553816" cy="1550504"/>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a:spLocks/>
          </p:cNvSpPr>
          <p:nvPr/>
        </p:nvSpPr>
        <p:spPr>
          <a:xfrm>
            <a:off x="7480854" y="2504661"/>
            <a:ext cx="1553816" cy="1550504"/>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a:spLocks/>
          </p:cNvSpPr>
          <p:nvPr/>
        </p:nvSpPr>
        <p:spPr>
          <a:xfrm>
            <a:off x="10151088" y="2653748"/>
            <a:ext cx="1553816" cy="1550504"/>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6" idx="7"/>
            <a:endCxn id="12" idx="2"/>
          </p:cNvCxnSpPr>
          <p:nvPr/>
        </p:nvCxnSpPr>
        <p:spPr>
          <a:xfrm flipV="1">
            <a:off x="4420649" y="1435856"/>
            <a:ext cx="1713451" cy="14482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1"/>
            <a:endCxn id="12" idx="2"/>
          </p:cNvCxnSpPr>
          <p:nvPr/>
        </p:nvCxnSpPr>
        <p:spPr>
          <a:xfrm flipH="1" flipV="1">
            <a:off x="6134100" y="1435856"/>
            <a:ext cx="1574305" cy="12958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a:endCxn id="12" idx="2"/>
          </p:cNvCxnSpPr>
          <p:nvPr/>
        </p:nvCxnSpPr>
        <p:spPr>
          <a:xfrm flipH="1" flipV="1">
            <a:off x="6134100" y="1435856"/>
            <a:ext cx="4793896" cy="1217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45313" y="1066524"/>
            <a:ext cx="2377574" cy="369332"/>
          </a:xfrm>
          <a:prstGeom prst="rect">
            <a:avLst/>
          </a:prstGeom>
          <a:solidFill>
            <a:srgbClr val="FFFF00"/>
          </a:solidFill>
        </p:spPr>
        <p:txBody>
          <a:bodyPr wrap="none" rtlCol="0">
            <a:spAutoFit/>
          </a:bodyPr>
          <a:lstStyle/>
          <a:p>
            <a:r>
              <a:rPr lang="en-US" smtClean="0"/>
              <a:t>One row of the dataset</a:t>
            </a:r>
            <a:endParaRPr lang="en-US"/>
          </a:p>
        </p:txBody>
      </p:sp>
      <p:sp>
        <p:nvSpPr>
          <p:cNvPr id="16" name="Oval 15"/>
          <p:cNvSpPr>
            <a:spLocks/>
          </p:cNvSpPr>
          <p:nvPr/>
        </p:nvSpPr>
        <p:spPr>
          <a:xfrm>
            <a:off x="3094384" y="2657061"/>
            <a:ext cx="1553816" cy="1550504"/>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5253661" y="2653748"/>
            <a:ext cx="1553816" cy="1550504"/>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578951" y="5059438"/>
            <a:ext cx="1292341" cy="369332"/>
          </a:xfrm>
          <a:prstGeom prst="rect">
            <a:avLst/>
          </a:prstGeom>
          <a:solidFill>
            <a:srgbClr val="FF9300"/>
          </a:solidFill>
        </p:spPr>
        <p:txBody>
          <a:bodyPr wrap="none" rtlCol="0">
            <a:spAutoFit/>
          </a:bodyPr>
          <a:lstStyle/>
          <a:p>
            <a:r>
              <a:rPr lang="en-US" smtClean="0"/>
              <a:t>Parameters</a:t>
            </a:r>
            <a:endParaRPr lang="en-US" dirty="0"/>
          </a:p>
        </p:txBody>
      </p:sp>
      <p:cxnSp>
        <p:nvCxnSpPr>
          <p:cNvPr id="22" name="Straight Arrow Connector 21"/>
          <p:cNvCxnSpPr>
            <a:stCxn id="19" idx="3"/>
            <a:endCxn id="20" idx="0"/>
          </p:cNvCxnSpPr>
          <p:nvPr/>
        </p:nvCxnSpPr>
        <p:spPr>
          <a:xfrm flipH="1">
            <a:off x="3225122" y="3977186"/>
            <a:ext cx="2256090" cy="108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 idx="5"/>
            <a:endCxn id="20" idx="0"/>
          </p:cNvCxnSpPr>
          <p:nvPr/>
        </p:nvCxnSpPr>
        <p:spPr>
          <a:xfrm>
            <a:off x="2157841" y="4015286"/>
            <a:ext cx="1067281" cy="10441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62000" y="2287729"/>
            <a:ext cx="8395252" cy="2178254"/>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533888" y="5428770"/>
            <a:ext cx="788999" cy="369332"/>
          </a:xfrm>
          <a:prstGeom prst="rect">
            <a:avLst/>
          </a:prstGeom>
          <a:solidFill>
            <a:schemeClr val="bg1">
              <a:lumMod val="65000"/>
            </a:schemeClr>
          </a:solidFill>
        </p:spPr>
        <p:txBody>
          <a:bodyPr wrap="none" rtlCol="0">
            <a:spAutoFit/>
          </a:bodyPr>
          <a:lstStyle/>
          <a:p>
            <a:r>
              <a:rPr lang="en-US" smtClean="0"/>
              <a:t>Model</a:t>
            </a:r>
            <a:endParaRPr lang="en-US" dirty="0"/>
          </a:p>
        </p:txBody>
      </p:sp>
      <p:cxnSp>
        <p:nvCxnSpPr>
          <p:cNvPr id="28" name="Straight Arrow Connector 27"/>
          <p:cNvCxnSpPr>
            <a:endCxn id="26" idx="0"/>
          </p:cNvCxnSpPr>
          <p:nvPr/>
        </p:nvCxnSpPr>
        <p:spPr>
          <a:xfrm>
            <a:off x="6917635" y="4465983"/>
            <a:ext cx="10753" cy="962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8084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0640" y="946179"/>
            <a:ext cx="2782586" cy="155448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0751" y="588654"/>
            <a:ext cx="7264400" cy="5702300"/>
          </a:xfrm>
          <a:prstGeom prst="rect">
            <a:avLst/>
          </a:prstGeom>
        </p:spPr>
      </p:pic>
      <p:sp>
        <p:nvSpPr>
          <p:cNvPr id="4" name="TextBox 3"/>
          <p:cNvSpPr txBox="1"/>
          <p:nvPr/>
        </p:nvSpPr>
        <p:spPr>
          <a:xfrm>
            <a:off x="2267533" y="391877"/>
            <a:ext cx="2637260" cy="369332"/>
          </a:xfrm>
          <a:prstGeom prst="rect">
            <a:avLst/>
          </a:prstGeom>
          <a:solidFill>
            <a:schemeClr val="accent1"/>
          </a:solidFill>
        </p:spPr>
        <p:txBody>
          <a:bodyPr wrap="none" rtlCol="0">
            <a:spAutoFit/>
          </a:bodyPr>
          <a:lstStyle/>
          <a:p>
            <a:r>
              <a:rPr lang="en-US" dirty="0" smtClean="0"/>
              <a:t>Experience (aka the Data)</a:t>
            </a:r>
            <a:endParaRPr lang="en-US" dirty="0"/>
          </a:p>
        </p:txBody>
      </p:sp>
      <p:sp>
        <p:nvSpPr>
          <p:cNvPr id="6" name="TextBox 5"/>
          <p:cNvSpPr txBox="1"/>
          <p:nvPr/>
        </p:nvSpPr>
        <p:spPr>
          <a:xfrm>
            <a:off x="8252261" y="391877"/>
            <a:ext cx="2783134" cy="369332"/>
          </a:xfrm>
          <a:prstGeom prst="rect">
            <a:avLst/>
          </a:prstGeom>
          <a:solidFill>
            <a:schemeClr val="accent1"/>
          </a:solidFill>
        </p:spPr>
        <p:txBody>
          <a:bodyPr wrap="none" rtlCol="0">
            <a:spAutoFit/>
          </a:bodyPr>
          <a:lstStyle/>
          <a:p>
            <a:r>
              <a:rPr lang="en-US" smtClean="0"/>
              <a:t>Model </a:t>
            </a:r>
            <a:r>
              <a:rPr lang="en-US" dirty="0" smtClean="0"/>
              <a:t>+ Data + Parameters</a:t>
            </a:r>
            <a:endParaRPr lang="en-US" dirty="0"/>
          </a:p>
        </p:txBody>
      </p:sp>
      <p:sp>
        <p:nvSpPr>
          <p:cNvPr id="12" name="Oval 11"/>
          <p:cNvSpPr>
            <a:spLocks/>
          </p:cNvSpPr>
          <p:nvPr/>
        </p:nvSpPr>
        <p:spPr>
          <a:xfrm>
            <a:off x="8043803" y="2126981"/>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p:cNvSpPr>
          <p:nvPr/>
        </p:nvSpPr>
        <p:spPr>
          <a:xfrm>
            <a:off x="9172319" y="2127230"/>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111380" y="5290991"/>
            <a:ext cx="3214534" cy="369332"/>
          </a:xfrm>
          <a:prstGeom prst="rect">
            <a:avLst/>
          </a:prstGeom>
          <a:solidFill>
            <a:schemeClr val="accent1"/>
          </a:solidFill>
        </p:spPr>
        <p:txBody>
          <a:bodyPr wrap="none" rtlCol="0">
            <a:spAutoFit/>
          </a:bodyPr>
          <a:lstStyle/>
          <a:p>
            <a:r>
              <a:rPr lang="en-US" dirty="0" smtClean="0"/>
              <a:t>Key Machine Learning Question</a:t>
            </a:r>
            <a:endParaRPr lang="en-US" dirty="0"/>
          </a:p>
        </p:txBody>
      </p:sp>
      <p:sp>
        <p:nvSpPr>
          <p:cNvPr id="7" name="TextBox 6"/>
          <p:cNvSpPr txBox="1"/>
          <p:nvPr/>
        </p:nvSpPr>
        <p:spPr>
          <a:xfrm>
            <a:off x="8111380" y="5633819"/>
            <a:ext cx="3214533" cy="646331"/>
          </a:xfrm>
          <a:prstGeom prst="rect">
            <a:avLst/>
          </a:prstGeom>
          <a:noFill/>
        </p:spPr>
        <p:txBody>
          <a:bodyPr wrap="square" rtlCol="0">
            <a:spAutoFit/>
          </a:bodyPr>
          <a:lstStyle/>
          <a:p>
            <a:pPr algn="ctr"/>
            <a:r>
              <a:rPr lang="en-US" dirty="0" smtClean="0"/>
              <a:t>What are the right parameter values?</a:t>
            </a:r>
            <a:endParaRPr lang="en-US" dirty="0"/>
          </a:p>
        </p:txBody>
      </p:sp>
      <p:sp>
        <p:nvSpPr>
          <p:cNvPr id="8" name="TextBox 7"/>
          <p:cNvSpPr txBox="1"/>
          <p:nvPr/>
        </p:nvSpPr>
        <p:spPr>
          <a:xfrm>
            <a:off x="8529706" y="2938441"/>
            <a:ext cx="1282723" cy="369332"/>
          </a:xfrm>
          <a:prstGeom prst="rect">
            <a:avLst/>
          </a:prstGeom>
          <a:solidFill>
            <a:srgbClr val="FFFF00"/>
          </a:solidFill>
        </p:spPr>
        <p:txBody>
          <a:bodyPr wrap="none" rtlCol="0">
            <a:spAutoFit/>
          </a:bodyPr>
          <a:lstStyle/>
          <a:p>
            <a:r>
              <a:rPr lang="en-US" i="1" smtClean="0"/>
              <a:t>parameters</a:t>
            </a:r>
            <a:endParaRPr lang="en-US" i="1"/>
          </a:p>
        </p:txBody>
      </p:sp>
      <p:cxnSp>
        <p:nvCxnSpPr>
          <p:cNvPr id="16" name="Straight Arrow Connector 15"/>
          <p:cNvCxnSpPr>
            <a:stCxn id="8" idx="0"/>
            <a:endCxn id="13" idx="4"/>
          </p:cNvCxnSpPr>
          <p:nvPr/>
        </p:nvCxnSpPr>
        <p:spPr>
          <a:xfrm flipV="1">
            <a:off x="9171068" y="2657582"/>
            <a:ext cx="266427" cy="280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0"/>
            <a:endCxn id="12" idx="5"/>
          </p:cNvCxnSpPr>
          <p:nvPr/>
        </p:nvCxnSpPr>
        <p:spPr>
          <a:xfrm flipH="1" flipV="1">
            <a:off x="8496487" y="2579665"/>
            <a:ext cx="674581" cy="358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a:spLocks/>
          </p:cNvSpPr>
          <p:nvPr/>
        </p:nvSpPr>
        <p:spPr>
          <a:xfrm>
            <a:off x="2129424" y="5540961"/>
            <a:ext cx="1052188"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p:cNvSpPr>
          <p:nvPr/>
        </p:nvSpPr>
        <p:spPr>
          <a:xfrm>
            <a:off x="5526388" y="5222389"/>
            <a:ext cx="813870"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p:cNvSpPr>
          <p:nvPr/>
        </p:nvSpPr>
        <p:spPr>
          <a:xfrm>
            <a:off x="6652547" y="2767400"/>
            <a:ext cx="813870"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111146" y="6375394"/>
            <a:ext cx="1587294" cy="369332"/>
          </a:xfrm>
          <a:prstGeom prst="rect">
            <a:avLst/>
          </a:prstGeom>
          <a:solidFill>
            <a:srgbClr val="FFFF00"/>
          </a:solidFill>
        </p:spPr>
        <p:txBody>
          <a:bodyPr wrap="none" rtlCol="0">
            <a:spAutoFit/>
          </a:bodyPr>
          <a:lstStyle/>
          <a:p>
            <a:r>
              <a:rPr lang="en-US" i="1" dirty="0"/>
              <a:t>i</a:t>
            </a:r>
            <a:r>
              <a:rPr lang="en-US" i="1" dirty="0" smtClean="0"/>
              <a:t>nputs/features</a:t>
            </a:r>
            <a:endParaRPr lang="en-US" i="1" dirty="0"/>
          </a:p>
        </p:txBody>
      </p:sp>
      <p:cxnSp>
        <p:nvCxnSpPr>
          <p:cNvPr id="23" name="Straight Arrow Connector 22"/>
          <p:cNvCxnSpPr>
            <a:stCxn id="22" idx="0"/>
            <a:endCxn id="20" idx="4"/>
          </p:cNvCxnSpPr>
          <p:nvPr/>
        </p:nvCxnSpPr>
        <p:spPr>
          <a:xfrm flipV="1">
            <a:off x="4904793" y="5752741"/>
            <a:ext cx="1028530" cy="622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2" idx="0"/>
            <a:endCxn id="19" idx="5"/>
          </p:cNvCxnSpPr>
          <p:nvPr/>
        </p:nvCxnSpPr>
        <p:spPr>
          <a:xfrm flipH="1" flipV="1">
            <a:off x="3027523" y="5993645"/>
            <a:ext cx="1877270" cy="381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183131" y="3631764"/>
            <a:ext cx="801823" cy="369332"/>
          </a:xfrm>
          <a:prstGeom prst="rect">
            <a:avLst/>
          </a:prstGeom>
          <a:solidFill>
            <a:srgbClr val="FFFF00"/>
          </a:solidFill>
        </p:spPr>
        <p:txBody>
          <a:bodyPr wrap="none" rtlCol="0">
            <a:spAutoFit/>
          </a:bodyPr>
          <a:lstStyle/>
          <a:p>
            <a:r>
              <a:rPr lang="en-US" i="1" smtClean="0"/>
              <a:t>output</a:t>
            </a:r>
            <a:endParaRPr lang="en-US" i="1" dirty="0"/>
          </a:p>
        </p:txBody>
      </p:sp>
      <p:cxnSp>
        <p:nvCxnSpPr>
          <p:cNvPr id="38" name="Straight Arrow Connector 37"/>
          <p:cNvCxnSpPr>
            <a:stCxn id="35" idx="0"/>
            <a:endCxn id="21" idx="4"/>
          </p:cNvCxnSpPr>
          <p:nvPr/>
        </p:nvCxnSpPr>
        <p:spPr>
          <a:xfrm flipH="1" flipV="1">
            <a:off x="7059482" y="3297752"/>
            <a:ext cx="524561" cy="33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p:cNvSpPr>
            <a:spLocks/>
          </p:cNvSpPr>
          <p:nvPr/>
        </p:nvSpPr>
        <p:spPr>
          <a:xfrm>
            <a:off x="9385259" y="1305308"/>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a:spLocks/>
          </p:cNvSpPr>
          <p:nvPr/>
        </p:nvSpPr>
        <p:spPr>
          <a:xfrm>
            <a:off x="8237383" y="1291950"/>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a:spLocks/>
          </p:cNvSpPr>
          <p:nvPr/>
        </p:nvSpPr>
        <p:spPr>
          <a:xfrm>
            <a:off x="8231289" y="877762"/>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a:spLocks/>
          </p:cNvSpPr>
          <p:nvPr/>
        </p:nvSpPr>
        <p:spPr>
          <a:xfrm>
            <a:off x="9403181" y="876597"/>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p:cNvSpPr>
          <p:nvPr/>
        </p:nvSpPr>
        <p:spPr>
          <a:xfrm>
            <a:off x="10505043" y="833683"/>
            <a:ext cx="530352" cy="181784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0824324" y="2975234"/>
            <a:ext cx="1197764" cy="369332"/>
          </a:xfrm>
          <a:prstGeom prst="rect">
            <a:avLst/>
          </a:prstGeom>
          <a:solidFill>
            <a:srgbClr val="FFFF00"/>
          </a:solidFill>
        </p:spPr>
        <p:txBody>
          <a:bodyPr wrap="none" rtlCol="0">
            <a:spAutoFit/>
          </a:bodyPr>
          <a:lstStyle/>
          <a:p>
            <a:r>
              <a:rPr lang="en-US" i="1" dirty="0" smtClean="0"/>
              <a:t>predictions</a:t>
            </a:r>
            <a:endParaRPr lang="en-US" i="1" dirty="0"/>
          </a:p>
        </p:txBody>
      </p:sp>
      <p:cxnSp>
        <p:nvCxnSpPr>
          <p:cNvPr id="9" name="Straight Arrow Connector 8"/>
          <p:cNvCxnSpPr>
            <a:stCxn id="27" idx="0"/>
            <a:endCxn id="25" idx="6"/>
          </p:cNvCxnSpPr>
          <p:nvPr/>
        </p:nvCxnSpPr>
        <p:spPr>
          <a:xfrm flipH="1" flipV="1">
            <a:off x="11035395" y="1742603"/>
            <a:ext cx="387811" cy="1232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360837" y="3673711"/>
            <a:ext cx="615040" cy="369332"/>
          </a:xfrm>
          <a:prstGeom prst="rect">
            <a:avLst/>
          </a:prstGeom>
          <a:solidFill>
            <a:schemeClr val="accent1"/>
          </a:solidFill>
        </p:spPr>
        <p:txBody>
          <a:bodyPr wrap="none" rtlCol="0">
            <a:spAutoFit/>
          </a:bodyPr>
          <a:lstStyle/>
          <a:p>
            <a:r>
              <a:rPr lang="en-US" dirty="0" smtClean="0"/>
              <a:t>Task</a:t>
            </a:r>
            <a:endParaRPr lang="en-US" dirty="0"/>
          </a:p>
        </p:txBody>
      </p:sp>
      <p:sp>
        <p:nvSpPr>
          <p:cNvPr id="33" name="TextBox 32"/>
          <p:cNvSpPr txBox="1"/>
          <p:nvPr/>
        </p:nvSpPr>
        <p:spPr>
          <a:xfrm>
            <a:off x="8043803" y="4017500"/>
            <a:ext cx="3379403" cy="923330"/>
          </a:xfrm>
          <a:prstGeom prst="rect">
            <a:avLst/>
          </a:prstGeom>
          <a:noFill/>
        </p:spPr>
        <p:txBody>
          <a:bodyPr wrap="square" rtlCol="0">
            <a:spAutoFit/>
          </a:bodyPr>
          <a:lstStyle/>
          <a:p>
            <a:pPr algn="ctr"/>
            <a:r>
              <a:rPr lang="en-US" dirty="0" smtClean="0"/>
              <a:t>Given the number of bedrooms and the size of a house</a:t>
            </a:r>
            <a:r>
              <a:rPr lang="en-US" smtClean="0"/>
              <a:t>, predict the price of the house.</a:t>
            </a:r>
            <a:endParaRPr lang="en-US" dirty="0"/>
          </a:p>
        </p:txBody>
      </p:sp>
    </p:spTree>
    <p:extLst>
      <p:ext uri="{BB962C8B-B14F-4D97-AF65-F5344CB8AC3E}">
        <p14:creationId xmlns:p14="http://schemas.microsoft.com/office/powerpoint/2010/main" val="764957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20032"/>
            <a:ext cx="3833906" cy="2263035"/>
          </a:xfrm>
        </p:spPr>
        <p:txBody>
          <a:bodyPr>
            <a:normAutofit fontScale="90000"/>
          </a:bodyPr>
          <a:lstStyle/>
          <a:p>
            <a:r>
              <a:rPr lang="en-US" sz="3200" dirty="0" smtClean="0"/>
              <a:t>The total cost of getting it wrong </a:t>
            </a:r>
            <a:r>
              <a:rPr lang="mr-IN" sz="3200" dirty="0" smtClean="0"/>
              <a:t>–</a:t>
            </a:r>
            <a:r>
              <a:rPr lang="en-US" sz="3200" dirty="0" smtClean="0"/>
              <a:t> a measure of learning performance</a:t>
            </a:r>
            <a:endParaRPr lang="en-US" sz="3200" dirty="0"/>
          </a:p>
        </p:txBody>
      </p:sp>
      <p:graphicFrame>
        <p:nvGraphicFramePr>
          <p:cNvPr id="3" name="Table 2"/>
          <p:cNvGraphicFramePr>
            <a:graphicFrameLocks noGrp="1"/>
          </p:cNvGraphicFramePr>
          <p:nvPr>
            <p:extLst>
              <p:ext uri="{D42A27DB-BD31-4B8C-83A1-F6EECF244321}">
                <p14:modId xmlns:p14="http://schemas.microsoft.com/office/powerpoint/2010/main" val="15975995"/>
              </p:ext>
            </p:extLst>
          </p:nvPr>
        </p:nvGraphicFramePr>
        <p:xfrm>
          <a:off x="5181600" y="1863272"/>
          <a:ext cx="6248401" cy="1889760"/>
        </p:xfrm>
        <a:graphic>
          <a:graphicData uri="http://schemas.openxmlformats.org/drawingml/2006/table">
            <a:tbl>
              <a:tblPr/>
              <a:tblGrid>
                <a:gridCol w="856409"/>
                <a:gridCol w="911431"/>
                <a:gridCol w="875211"/>
                <a:gridCol w="1711235"/>
                <a:gridCol w="1894115"/>
              </a:tblGrid>
              <a:tr h="0">
                <a:tc>
                  <a:txBody>
                    <a:bodyPr/>
                    <a:lstStyle/>
                    <a:p>
                      <a:pPr algn="ctr" fontAlgn="ctr"/>
                      <a:r>
                        <a:rPr lang="en-US" sz="1400" b="1" dirty="0" smtClean="0">
                          <a:effectLst/>
                        </a:rPr>
                        <a:t>Size</a:t>
                      </a:r>
                      <a:endParaRPr lang="en-US" sz="1400" b="1"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dirty="0" smtClean="0">
                          <a:effectLst/>
                        </a:rPr>
                        <a:t>Bedrooms</a:t>
                      </a:r>
                      <a:endParaRPr lang="en-US" sz="1400" b="1"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effectLst/>
                        </a:rPr>
                        <a:t>Price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effectLst/>
                        </a:rPr>
                        <a:t>Prediction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effectLst/>
                        </a:rPr>
                        <a:t>Cost</a:t>
                      </a:r>
                    </a:p>
                  </a:txBody>
                  <a:tcPr anchor="ctr">
                    <a:lnL w="12700" cap="flat" cmpd="sng" algn="ctr">
                      <a:solidFill>
                        <a:srgbClr val="000000"/>
                      </a:solidFill>
                      <a:prstDash val="solid"/>
                      <a:round/>
                      <a:headEnd type="none" w="med" len="med"/>
                      <a:tailEnd type="none" w="med" len="med"/>
                    </a:lnL>
                    <a:lnB w="12700" cap="flat" cmpd="sng" algn="ctr">
                      <a:solidFill>
                        <a:srgbClr val="000000"/>
                      </a:solidFill>
                      <a:prstDash val="solid"/>
                      <a:round/>
                      <a:headEnd type="none" w="med" len="med"/>
                      <a:tailEnd type="none" w="med" len="med"/>
                    </a:lnB>
                    <a:solidFill>
                      <a:schemeClr val="bg1"/>
                    </a:solidFill>
                  </a:tcPr>
                </a:tc>
              </a:tr>
              <a:tr h="0">
                <a:tc>
                  <a:txBody>
                    <a:bodyPr/>
                    <a:lstStyle/>
                    <a:p>
                      <a:pPr algn="l" fontAlgn="ctr"/>
                      <a:r>
                        <a:rPr lang="is-IS" sz="1400">
                          <a:effectLst/>
                        </a:rPr>
                        <a:t>2104</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a:effectLst/>
                        </a:rPr>
                        <a:t>3</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uk-UA" sz="1400" dirty="0" smtClean="0">
                          <a:effectLst/>
                        </a:rPr>
                        <a:t>399</a:t>
                      </a:r>
                      <a:r>
                        <a:rPr lang="en-US" sz="1400" dirty="0" smtClean="0">
                          <a:effectLst/>
                        </a:rPr>
                        <a:t>,</a:t>
                      </a:r>
                      <a:r>
                        <a:rPr lang="uk-UA" sz="1400" dirty="0" smtClean="0">
                          <a:effectLst/>
                        </a:rPr>
                        <a:t>900</a:t>
                      </a:r>
                      <a:endParaRPr lang="uk-UA"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dirty="0" smtClean="0">
                          <a:effectLst/>
                        </a:rPr>
                        <a:t>789,498</a:t>
                      </a:r>
                      <a:endParaRPr lang="uk-UA"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dirty="0" smtClean="0">
                          <a:effectLst/>
                        </a:rPr>
                        <a:t>151,786,601,604</a:t>
                      </a:r>
                      <a:endParaRPr lang="uk-UA"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is-IS" sz="1400">
                          <a:effectLst/>
                        </a:rPr>
                        <a:t>1600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a:effectLst/>
                        </a:rPr>
                        <a:t>3</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smtClean="0">
                          <a:effectLst/>
                        </a:rPr>
                        <a:t>329,900</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smtClean="0">
                          <a:effectLst/>
                        </a:rPr>
                        <a:t>100,022</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smtClean="0">
                          <a:effectLst/>
                        </a:rPr>
                        <a:t>52,834,894,884</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is-IS" sz="1400">
                          <a:effectLst/>
                        </a:rPr>
                        <a:t>2400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a:effectLst/>
                        </a:rPr>
                        <a:t>3</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smtClean="0">
                          <a:effectLst/>
                        </a:rPr>
                        <a:t>369,000</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smtClean="0">
                          <a:effectLst/>
                        </a:rPr>
                        <a:t>564,300</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smtClean="0">
                          <a:effectLst/>
                        </a:rPr>
                        <a:t>38,142,090,000</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l" fontAlgn="ctr"/>
                      <a:r>
                        <a:rPr lang="en-US" sz="1400">
                          <a:effectLst/>
                        </a:rPr>
                        <a:t>1416</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a:effectLst/>
                        </a:rPr>
                        <a:t>2</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smtClean="0">
                          <a:effectLst/>
                        </a:rPr>
                        <a:t>232,000</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smtClean="0">
                          <a:effectLst/>
                        </a:rPr>
                        <a:t>-345,390</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smtClean="0">
                          <a:effectLst/>
                        </a:rPr>
                        <a:t>333,379,212,100</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gridSpan="4">
                  <a:txBody>
                    <a:bodyPr/>
                    <a:lstStyle/>
                    <a:p>
                      <a:pPr algn="r" fontAlgn="ctr"/>
                      <a:r>
                        <a:rPr lang="is-IS" sz="1400" dirty="0" smtClean="0">
                          <a:effectLst/>
                        </a:rPr>
                        <a:t>Total Cost</a:t>
                      </a:r>
                      <a:endParaRPr lang="is-I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en-U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uk-UA"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r" fontAlgn="ctr"/>
                      <a:endParaRPr lang="uk-UA"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1" dirty="0" smtClean="0">
                          <a:effectLst/>
                        </a:rPr>
                        <a:t>424,507,983,585</a:t>
                      </a:r>
                      <a:endParaRPr lang="uk-UA" sz="1400" b="1"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4" name="TextBox 3"/>
          <p:cNvSpPr txBox="1"/>
          <p:nvPr/>
        </p:nvSpPr>
        <p:spPr>
          <a:xfrm>
            <a:off x="6880201" y="3921872"/>
            <a:ext cx="4545986" cy="1200329"/>
          </a:xfrm>
          <a:prstGeom prst="rect">
            <a:avLst/>
          </a:prstGeom>
          <a:solidFill>
            <a:srgbClr val="FFFF00"/>
          </a:solidFill>
        </p:spPr>
        <p:txBody>
          <a:bodyPr wrap="square" rtlCol="0">
            <a:spAutoFit/>
          </a:bodyPr>
          <a:lstStyle/>
          <a:p>
            <a:r>
              <a:rPr lang="en-US" sz="2400" dirty="0" smtClean="0"/>
              <a:t>Goal: Find the parameters a1 and a2 that minimize </a:t>
            </a:r>
            <a:r>
              <a:rPr lang="en-US" sz="2400" i="1" dirty="0"/>
              <a:t>t</a:t>
            </a:r>
            <a:r>
              <a:rPr lang="en-US" sz="2400" i="1" dirty="0" smtClean="0"/>
              <a:t>otal</a:t>
            </a:r>
            <a:r>
              <a:rPr lang="en-US" sz="2400" dirty="0" smtClean="0"/>
              <a:t> cost over </a:t>
            </a:r>
            <a:r>
              <a:rPr lang="en-US" sz="2400" i="1" dirty="0" smtClean="0"/>
              <a:t>the entire dataset</a:t>
            </a:r>
            <a:r>
              <a:rPr lang="en-US" sz="2400" dirty="0" smtClean="0"/>
              <a:t>.</a:t>
            </a:r>
            <a:endParaRPr lang="en-US" sz="2400" dirty="0"/>
          </a:p>
        </p:txBody>
      </p:sp>
      <p:pic>
        <p:nvPicPr>
          <p:cNvPr id="2054" name="Picture 6" descr="http://latex2png.com/output/latex_3ee4f180e83b8943310df083c2cb447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96248" y="1405725"/>
            <a:ext cx="2229939" cy="26006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8" idx="2"/>
          </p:cNvCxnSpPr>
          <p:nvPr/>
        </p:nvCxnSpPr>
        <p:spPr>
          <a:xfrm flipH="1">
            <a:off x="6225436" y="1609577"/>
            <a:ext cx="274999" cy="78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7183" y="391662"/>
            <a:ext cx="2040941" cy="256032"/>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8878" y="1353545"/>
            <a:ext cx="223114" cy="256032"/>
          </a:xfrm>
          <a:prstGeom prst="rect">
            <a:avLst/>
          </a:prstGeom>
        </p:spPr>
      </p:pic>
      <p:cxnSp>
        <p:nvCxnSpPr>
          <p:cNvPr id="12" name="Straight Arrow Connector 11"/>
          <p:cNvCxnSpPr>
            <a:stCxn id="5" idx="2"/>
          </p:cNvCxnSpPr>
          <p:nvPr/>
        </p:nvCxnSpPr>
        <p:spPr>
          <a:xfrm>
            <a:off x="7807654" y="647694"/>
            <a:ext cx="321738" cy="1594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58393" y="1358685"/>
            <a:ext cx="322575" cy="250892"/>
          </a:xfrm>
          <a:prstGeom prst="rect">
            <a:avLst/>
          </a:prstGeom>
        </p:spPr>
      </p:pic>
      <p:cxnSp>
        <p:nvCxnSpPr>
          <p:cNvPr id="19" name="Straight Arrow Connector 18"/>
          <p:cNvCxnSpPr>
            <a:stCxn id="16" idx="2"/>
          </p:cNvCxnSpPr>
          <p:nvPr/>
        </p:nvCxnSpPr>
        <p:spPr>
          <a:xfrm flipH="1">
            <a:off x="5451785" y="1609577"/>
            <a:ext cx="167896" cy="632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78586" y="5291042"/>
            <a:ext cx="3863173" cy="1200329"/>
          </a:xfrm>
          <a:prstGeom prst="rect">
            <a:avLst/>
          </a:prstGeom>
          <a:solidFill>
            <a:srgbClr val="FF9300"/>
          </a:solidFill>
        </p:spPr>
        <p:txBody>
          <a:bodyPr wrap="square" rtlCol="0">
            <a:spAutoFit/>
          </a:bodyPr>
          <a:lstStyle/>
          <a:p>
            <a:r>
              <a:rPr lang="en-US" sz="2400" dirty="0" smtClean="0"/>
              <a:t>Machine learning problems are giant numerical optimization problems.</a:t>
            </a:r>
            <a:endParaRPr lang="en-US" sz="2400" dirty="0"/>
          </a:p>
        </p:txBody>
      </p:sp>
      <p:sp>
        <p:nvSpPr>
          <p:cNvPr id="27" name="Oval 26"/>
          <p:cNvSpPr>
            <a:spLocks/>
          </p:cNvSpPr>
          <p:nvPr/>
        </p:nvSpPr>
        <p:spPr>
          <a:xfrm>
            <a:off x="9059877" y="1220533"/>
            <a:ext cx="2551749" cy="580401"/>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152887" y="820032"/>
            <a:ext cx="2316660" cy="369332"/>
          </a:xfrm>
          <a:prstGeom prst="rect">
            <a:avLst/>
          </a:prstGeom>
          <a:solidFill>
            <a:srgbClr val="FFFF00"/>
          </a:solidFill>
        </p:spPr>
        <p:txBody>
          <a:bodyPr wrap="none" rtlCol="0">
            <a:spAutoFit/>
          </a:bodyPr>
          <a:lstStyle/>
          <a:p>
            <a:r>
              <a:rPr lang="en-US" i="1" smtClean="0"/>
              <a:t>cost </a:t>
            </a:r>
            <a:r>
              <a:rPr lang="en-US" i="1" dirty="0" smtClean="0"/>
              <a:t>of getting </a:t>
            </a:r>
            <a:r>
              <a:rPr lang="en-US" i="1" smtClean="0"/>
              <a:t>it wrong</a:t>
            </a:r>
            <a:endParaRPr lang="en-US" i="1" dirty="0"/>
          </a:p>
        </p:txBody>
      </p:sp>
    </p:spTree>
    <p:extLst>
      <p:ext uri="{BB962C8B-B14F-4D97-AF65-F5344CB8AC3E}">
        <p14:creationId xmlns:p14="http://schemas.microsoft.com/office/powerpoint/2010/main" val="5989808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032000" y="1239102"/>
            <a:ext cx="3949700" cy="2057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32000" y="3673930"/>
            <a:ext cx="8128000" cy="2514600"/>
          </a:xfrm>
          <a:prstGeom prst="rect">
            <a:avLst/>
          </a:prstGeom>
        </p:spPr>
      </p:pic>
      <p:sp>
        <p:nvSpPr>
          <p:cNvPr id="6" name="TextBox 5"/>
          <p:cNvSpPr txBox="1"/>
          <p:nvPr/>
        </p:nvSpPr>
        <p:spPr>
          <a:xfrm>
            <a:off x="6096000" y="1227940"/>
            <a:ext cx="4064000" cy="2308324"/>
          </a:xfrm>
          <a:prstGeom prst="rect">
            <a:avLst/>
          </a:prstGeom>
          <a:solidFill>
            <a:srgbClr val="FFFF00"/>
          </a:solidFill>
        </p:spPr>
        <p:txBody>
          <a:bodyPr wrap="square" rtlCol="0">
            <a:spAutoFit/>
          </a:bodyPr>
          <a:lstStyle/>
          <a:p>
            <a:r>
              <a:rPr lang="en-US" sz="2400" dirty="0" smtClean="0"/>
              <a:t>To learn is to get to the lowest point in the terrain. To do this consistently we need a reliable method for finding this lowest point. A common technique is Gradient Descent.</a:t>
            </a:r>
            <a:endParaRPr lang="en-US" sz="2400" dirty="0"/>
          </a:p>
        </p:txBody>
      </p:sp>
      <p:sp>
        <p:nvSpPr>
          <p:cNvPr id="2" name="TextBox 1"/>
          <p:cNvSpPr txBox="1"/>
          <p:nvPr/>
        </p:nvSpPr>
        <p:spPr>
          <a:xfrm>
            <a:off x="8230588" y="6188530"/>
            <a:ext cx="2060821" cy="276999"/>
          </a:xfrm>
          <a:prstGeom prst="rect">
            <a:avLst/>
          </a:prstGeom>
          <a:noFill/>
        </p:spPr>
        <p:txBody>
          <a:bodyPr wrap="none" rtlCol="0">
            <a:spAutoFit/>
          </a:bodyPr>
          <a:lstStyle/>
          <a:p>
            <a:r>
              <a:rPr lang="en-US" sz="1200" smtClean="0"/>
              <a:t>Image Credit: Jason </a:t>
            </a:r>
            <a:r>
              <a:rPr lang="en-US" sz="1200" dirty="0" smtClean="0"/>
              <a:t>Brownlee</a:t>
            </a:r>
            <a:endParaRPr lang="en-US" sz="1200" dirty="0"/>
          </a:p>
        </p:txBody>
      </p:sp>
      <p:sp>
        <p:nvSpPr>
          <p:cNvPr id="7" name="TextBox 6"/>
          <p:cNvSpPr txBox="1"/>
          <p:nvPr/>
        </p:nvSpPr>
        <p:spPr>
          <a:xfrm>
            <a:off x="291900" y="670142"/>
            <a:ext cx="2651716" cy="923330"/>
          </a:xfrm>
          <a:prstGeom prst="rect">
            <a:avLst/>
          </a:prstGeom>
          <a:solidFill>
            <a:srgbClr val="FFFF00"/>
          </a:solidFill>
        </p:spPr>
        <p:txBody>
          <a:bodyPr wrap="square" rtlCol="0">
            <a:spAutoFit/>
          </a:bodyPr>
          <a:lstStyle/>
          <a:p>
            <a:r>
              <a:rPr lang="en-US" i="1" dirty="0" smtClean="0"/>
              <a:t>The cost of getting it wrong as a function of the parameter values</a:t>
            </a:r>
            <a:endParaRPr lang="en-US" i="1" dirty="0"/>
          </a:p>
        </p:txBody>
      </p:sp>
      <p:sp>
        <p:nvSpPr>
          <p:cNvPr id="9" name="TextBox 8"/>
          <p:cNvSpPr txBox="1"/>
          <p:nvPr/>
        </p:nvSpPr>
        <p:spPr>
          <a:xfrm>
            <a:off x="4826659" y="3050281"/>
            <a:ext cx="1212191" cy="246221"/>
          </a:xfrm>
          <a:prstGeom prst="rect">
            <a:avLst/>
          </a:prstGeom>
          <a:noFill/>
        </p:spPr>
        <p:txBody>
          <a:bodyPr wrap="none" rtlCol="0">
            <a:spAutoFit/>
          </a:bodyPr>
          <a:lstStyle/>
          <a:p>
            <a:r>
              <a:rPr lang="en-US" sz="1000" dirty="0" smtClean="0"/>
              <a:t>Source</a:t>
            </a:r>
            <a:r>
              <a:rPr lang="en-US" sz="1000" smtClean="0"/>
              <a:t>: Andrew Ng</a:t>
            </a:r>
            <a:endParaRPr lang="en-US" sz="1000" dirty="0"/>
          </a:p>
        </p:txBody>
      </p:sp>
    </p:spTree>
    <p:extLst>
      <p:ext uri="{BB962C8B-B14F-4D97-AF65-F5344CB8AC3E}">
        <p14:creationId xmlns:p14="http://schemas.microsoft.com/office/powerpoint/2010/main" val="2010626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1257127"/>
              </p:ext>
            </p:extLst>
          </p:nvPr>
        </p:nvGraphicFramePr>
        <p:xfrm>
          <a:off x="2070100" y="972370"/>
          <a:ext cx="8128000" cy="4046780"/>
        </p:xfrm>
        <a:graphic>
          <a:graphicData uri="http://schemas.openxmlformats.org/drawingml/2006/table">
            <a:tbl>
              <a:tblPr firstRow="1" bandRow="1">
                <a:tableStyleId>{5C22544A-7EE6-4342-B048-85BDC9FD1C3A}</a:tableStyleId>
              </a:tblPr>
              <a:tblGrid>
                <a:gridCol w="1512344"/>
                <a:gridCol w="3307828"/>
                <a:gridCol w="3307828"/>
              </a:tblGrid>
              <a:tr h="618436">
                <a:tc>
                  <a:txBody>
                    <a:bodyPr/>
                    <a:lstStyle/>
                    <a:p>
                      <a:endParaRPr lang="en-US" dirty="0"/>
                    </a:p>
                  </a:txBody>
                  <a:tcPr/>
                </a:tc>
                <a:tc>
                  <a:txBody>
                    <a:bodyPr/>
                    <a:lstStyle/>
                    <a:p>
                      <a:pPr algn="ctr"/>
                      <a:r>
                        <a:rPr lang="en-US" dirty="0" smtClean="0"/>
                        <a:t>Labeled</a:t>
                      </a:r>
                      <a:endParaRPr lang="en-US" dirty="0"/>
                    </a:p>
                  </a:txBody>
                  <a:tcPr anchor="ctr"/>
                </a:tc>
                <a:tc>
                  <a:txBody>
                    <a:bodyPr/>
                    <a:lstStyle/>
                    <a:p>
                      <a:pPr algn="ctr"/>
                      <a:r>
                        <a:rPr lang="en-US" dirty="0" smtClean="0"/>
                        <a:t>Unlabeled</a:t>
                      </a:r>
                      <a:endParaRPr lang="en-US" dirty="0"/>
                    </a:p>
                  </a:txBody>
                  <a:tcPr anchor="ctr"/>
                </a:tc>
              </a:tr>
              <a:tr h="1714172">
                <a:tc>
                  <a:txBody>
                    <a:bodyPr/>
                    <a:lstStyle/>
                    <a:p>
                      <a:pPr algn="ctr"/>
                      <a:r>
                        <a:rPr lang="en-US" i="1" dirty="0" smtClean="0"/>
                        <a:t>Regression</a:t>
                      </a:r>
                      <a:r>
                        <a:rPr lang="en-US" dirty="0" smtClean="0"/>
                        <a:t>: Predict a Real number</a:t>
                      </a:r>
                      <a:endParaRPr lang="en-US" dirty="0"/>
                    </a:p>
                  </a:txBody>
                  <a:tcPr anchor="ctr"/>
                </a:tc>
                <a:tc>
                  <a:txBody>
                    <a:bodyPr/>
                    <a:lstStyle/>
                    <a:p>
                      <a:endParaRPr lang="en-US" dirty="0"/>
                    </a:p>
                  </a:txBody>
                  <a:tcPr/>
                </a:tc>
                <a:tc>
                  <a:txBody>
                    <a:bodyPr/>
                    <a:lstStyle/>
                    <a:p>
                      <a:endParaRPr lang="en-US" dirty="0"/>
                    </a:p>
                  </a:txBody>
                  <a:tcPr/>
                </a:tc>
              </a:tr>
              <a:tr h="1714172">
                <a:tc>
                  <a:txBody>
                    <a:bodyPr/>
                    <a:lstStyle/>
                    <a:p>
                      <a:pPr algn="ctr"/>
                      <a:r>
                        <a:rPr lang="en-US" i="1" dirty="0" smtClean="0"/>
                        <a:t>Classification</a:t>
                      </a:r>
                      <a:r>
                        <a:rPr lang="en-US" dirty="0" smtClean="0"/>
                        <a:t>:</a:t>
                      </a:r>
                      <a:r>
                        <a:rPr lang="en-US" baseline="0" dirty="0" smtClean="0"/>
                        <a:t> Predict it belongs in X rather than Y</a:t>
                      </a:r>
                      <a:endParaRPr lang="en-US" dirty="0"/>
                    </a:p>
                  </a:txBody>
                  <a:tcPr anchor="ct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6134100" y="488516"/>
            <a:ext cx="1399614" cy="369332"/>
          </a:xfrm>
          <a:prstGeom prst="rect">
            <a:avLst/>
          </a:prstGeom>
          <a:noFill/>
        </p:spPr>
        <p:txBody>
          <a:bodyPr wrap="none" rtlCol="0">
            <a:spAutoFit/>
          </a:bodyPr>
          <a:lstStyle/>
          <a:p>
            <a:r>
              <a:rPr lang="en-US" smtClean="0"/>
              <a:t>Type of Data</a:t>
            </a:r>
            <a:endParaRPr lang="en-US"/>
          </a:p>
        </p:txBody>
      </p:sp>
      <p:sp>
        <p:nvSpPr>
          <p:cNvPr id="4" name="TextBox 3"/>
          <p:cNvSpPr txBox="1"/>
          <p:nvPr/>
        </p:nvSpPr>
        <p:spPr>
          <a:xfrm rot="16200000">
            <a:off x="769131" y="2956236"/>
            <a:ext cx="1915781" cy="369332"/>
          </a:xfrm>
          <a:prstGeom prst="rect">
            <a:avLst/>
          </a:prstGeom>
          <a:noFill/>
        </p:spPr>
        <p:txBody>
          <a:bodyPr wrap="none" rtlCol="0">
            <a:spAutoFit/>
          </a:bodyPr>
          <a:lstStyle/>
          <a:p>
            <a:r>
              <a:rPr lang="en-US" smtClean="0"/>
              <a:t>Type of Prediction</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5619" y="2142448"/>
            <a:ext cx="2286000" cy="325913"/>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5619" y="3773187"/>
            <a:ext cx="2286000" cy="669913"/>
          </a:xfrm>
          <a:prstGeom prst="rect">
            <a:avLst/>
          </a:prstGeom>
        </p:spPr>
      </p:pic>
      <p:sp>
        <p:nvSpPr>
          <p:cNvPr id="7" name="TextBox 6"/>
          <p:cNvSpPr txBox="1"/>
          <p:nvPr/>
        </p:nvSpPr>
        <p:spPr>
          <a:xfrm>
            <a:off x="6451619" y="5416302"/>
            <a:ext cx="4978381" cy="1200329"/>
          </a:xfrm>
          <a:prstGeom prst="rect">
            <a:avLst/>
          </a:prstGeom>
          <a:solidFill>
            <a:srgbClr val="FF9300"/>
          </a:solidFill>
        </p:spPr>
        <p:txBody>
          <a:bodyPr wrap="square" rtlCol="0">
            <a:spAutoFit/>
          </a:bodyPr>
          <a:lstStyle/>
          <a:p>
            <a:r>
              <a:rPr lang="en-US" sz="2400" dirty="0" smtClean="0"/>
              <a:t>Models are determined by the type of data you have and the type of prediction you’re looking to make.</a:t>
            </a:r>
            <a:endParaRPr lang="en-US" sz="2400" dirty="0"/>
          </a:p>
        </p:txBody>
      </p:sp>
      <p:sp>
        <p:nvSpPr>
          <p:cNvPr id="8" name="TextBox 7"/>
          <p:cNvSpPr txBox="1"/>
          <p:nvPr/>
        </p:nvSpPr>
        <p:spPr>
          <a:xfrm>
            <a:off x="7878870" y="2353817"/>
            <a:ext cx="1578279" cy="1754326"/>
          </a:xfrm>
          <a:prstGeom prst="rect">
            <a:avLst/>
          </a:prstGeom>
          <a:noFill/>
        </p:spPr>
        <p:txBody>
          <a:bodyPr wrap="square" rtlCol="0">
            <a:spAutoFit/>
          </a:bodyPr>
          <a:lstStyle/>
          <a:p>
            <a:r>
              <a:rPr lang="en-US" dirty="0" smtClean="0"/>
              <a:t>The emphasis is on the </a:t>
            </a:r>
            <a:r>
              <a:rPr lang="en-US" smtClean="0"/>
              <a:t>learning algorithm rather than the model </a:t>
            </a:r>
            <a:endParaRPr lang="en-US" dirty="0"/>
          </a:p>
        </p:txBody>
      </p:sp>
      <p:sp>
        <p:nvSpPr>
          <p:cNvPr id="9" name="TextBox 8"/>
          <p:cNvSpPr txBox="1"/>
          <p:nvPr/>
        </p:nvSpPr>
        <p:spPr>
          <a:xfrm>
            <a:off x="5308619" y="2936108"/>
            <a:ext cx="851515" cy="369332"/>
          </a:xfrm>
          <a:prstGeom prst="rect">
            <a:avLst/>
          </a:prstGeom>
          <a:solidFill>
            <a:srgbClr val="FFFF00"/>
          </a:solidFill>
        </p:spPr>
        <p:txBody>
          <a:bodyPr wrap="none" rtlCol="0">
            <a:spAutoFit/>
          </a:bodyPr>
          <a:lstStyle/>
          <a:p>
            <a:r>
              <a:rPr lang="en-US" i="1" smtClean="0"/>
              <a:t>models</a:t>
            </a:r>
            <a:endParaRPr lang="en-US" i="1" dirty="0"/>
          </a:p>
        </p:txBody>
      </p:sp>
      <p:cxnSp>
        <p:nvCxnSpPr>
          <p:cNvPr id="11" name="Straight Arrow Connector 10"/>
          <p:cNvCxnSpPr>
            <a:stCxn id="17" idx="4"/>
            <a:endCxn id="9" idx="0"/>
          </p:cNvCxnSpPr>
          <p:nvPr/>
        </p:nvCxnSpPr>
        <p:spPr>
          <a:xfrm>
            <a:off x="5353605" y="2606373"/>
            <a:ext cx="380772" cy="3297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2"/>
          </p:cNvCxnSpPr>
          <p:nvPr/>
        </p:nvCxnSpPr>
        <p:spPr>
          <a:xfrm flipV="1">
            <a:off x="5308619" y="3305440"/>
            <a:ext cx="425758" cy="369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Oval 16"/>
          <p:cNvSpPr>
            <a:spLocks/>
          </p:cNvSpPr>
          <p:nvPr/>
        </p:nvSpPr>
        <p:spPr>
          <a:xfrm>
            <a:off x="4077730" y="2025972"/>
            <a:ext cx="2551749" cy="580401"/>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4056182" y="3674772"/>
            <a:ext cx="2551749" cy="972383"/>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a:spLocks/>
          </p:cNvSpPr>
          <p:nvPr/>
        </p:nvSpPr>
        <p:spPr>
          <a:xfrm rot="16200000">
            <a:off x="175440" y="2821149"/>
            <a:ext cx="3096695" cy="715391"/>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a:spLocks/>
          </p:cNvSpPr>
          <p:nvPr/>
        </p:nvSpPr>
        <p:spPr>
          <a:xfrm>
            <a:off x="5353604" y="385591"/>
            <a:ext cx="3096695" cy="521416"/>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7866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1085" y="1106551"/>
            <a:ext cx="5450414" cy="923330"/>
          </a:xfrm>
          <a:prstGeom prst="rect">
            <a:avLst/>
          </a:prstGeom>
          <a:noFill/>
        </p:spPr>
        <p:txBody>
          <a:bodyPr wrap="square" rtlCol="0">
            <a:spAutoFit/>
          </a:bodyPr>
          <a:lstStyle/>
          <a:p>
            <a:r>
              <a:rPr lang="en-US" dirty="0" smtClean="0"/>
              <a:t>Linear combination by multiplication and addition; 2 unknown parameters; number of features are usually ~ 100s or more; # parameters = # features</a:t>
            </a:r>
            <a:endParaRPr lang="en-US" dirty="0"/>
          </a:p>
        </p:txBody>
      </p:sp>
      <p:sp>
        <p:nvSpPr>
          <p:cNvPr id="3" name="TextBox 2"/>
          <p:cNvSpPr txBox="1"/>
          <p:nvPr/>
        </p:nvSpPr>
        <p:spPr>
          <a:xfrm>
            <a:off x="619499" y="1997772"/>
            <a:ext cx="1124026" cy="369332"/>
          </a:xfrm>
          <a:prstGeom prst="rect">
            <a:avLst/>
          </a:prstGeom>
          <a:noFill/>
        </p:spPr>
        <p:txBody>
          <a:bodyPr wrap="none" rtlCol="0">
            <a:spAutoFit/>
          </a:bodyPr>
          <a:lstStyle/>
          <a:p>
            <a:r>
              <a:rPr lang="en-US" b="1" dirty="0" smtClean="0"/>
              <a:t>Structure</a:t>
            </a:r>
            <a:endParaRPr lang="en-US" b="1"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7848" y="1349351"/>
            <a:ext cx="2286000" cy="32591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7848" y="2354892"/>
            <a:ext cx="2286000" cy="669913"/>
          </a:xfrm>
          <a:prstGeom prst="rect">
            <a:avLst/>
          </a:prstGeom>
        </p:spPr>
      </p:pic>
      <p:sp>
        <p:nvSpPr>
          <p:cNvPr id="6" name="TextBox 5"/>
          <p:cNvSpPr txBox="1"/>
          <p:nvPr/>
        </p:nvSpPr>
        <p:spPr>
          <a:xfrm>
            <a:off x="4715369" y="2247872"/>
            <a:ext cx="6197040" cy="923330"/>
          </a:xfrm>
          <a:prstGeom prst="rect">
            <a:avLst/>
          </a:prstGeom>
          <a:noFill/>
        </p:spPr>
        <p:txBody>
          <a:bodyPr wrap="square" rtlCol="0">
            <a:spAutoFit/>
          </a:bodyPr>
          <a:lstStyle/>
          <a:p>
            <a:r>
              <a:rPr lang="en-US" dirty="0" smtClean="0"/>
              <a:t>Non-linear combination by exponentiation, multiplication and addition; 2 unknown parameters; </a:t>
            </a:r>
            <a:r>
              <a:rPr lang="en-US" dirty="0"/>
              <a:t>number of features are usually ~ 100s or more; # parameters = # </a:t>
            </a:r>
            <a:r>
              <a:rPr lang="en-US" dirty="0" smtClean="0"/>
              <a:t>features</a:t>
            </a:r>
            <a:endParaRPr lang="en-US" dirty="0"/>
          </a:p>
        </p:txBody>
      </p:sp>
      <p:sp>
        <p:nvSpPr>
          <p:cNvPr id="7" name="Left Brace 6"/>
          <p:cNvSpPr/>
          <p:nvPr/>
        </p:nvSpPr>
        <p:spPr>
          <a:xfrm>
            <a:off x="1751554" y="1349351"/>
            <a:ext cx="352816" cy="16754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664458" y="317215"/>
            <a:ext cx="1282723" cy="369332"/>
          </a:xfrm>
          <a:prstGeom prst="rect">
            <a:avLst/>
          </a:prstGeom>
          <a:solidFill>
            <a:srgbClr val="FFFF00"/>
          </a:solidFill>
        </p:spPr>
        <p:txBody>
          <a:bodyPr wrap="none" rtlCol="0">
            <a:spAutoFit/>
          </a:bodyPr>
          <a:lstStyle/>
          <a:p>
            <a:r>
              <a:rPr lang="en-US" i="1" smtClean="0"/>
              <a:t>parameters</a:t>
            </a:r>
            <a:endParaRPr lang="en-US" i="1"/>
          </a:p>
        </p:txBody>
      </p:sp>
      <p:sp>
        <p:nvSpPr>
          <p:cNvPr id="9" name="Oval 8"/>
          <p:cNvSpPr>
            <a:spLocks/>
          </p:cNvSpPr>
          <p:nvPr/>
        </p:nvSpPr>
        <p:spPr>
          <a:xfrm>
            <a:off x="2154077" y="1304582"/>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p:cNvSpPr>
          <p:nvPr/>
        </p:nvSpPr>
        <p:spPr>
          <a:xfrm>
            <a:off x="3557191" y="1304582"/>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8" idx="2"/>
            <a:endCxn id="9" idx="0"/>
          </p:cNvCxnSpPr>
          <p:nvPr/>
        </p:nvCxnSpPr>
        <p:spPr>
          <a:xfrm>
            <a:off x="2305820" y="686547"/>
            <a:ext cx="113433" cy="61803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10" idx="0"/>
          </p:cNvCxnSpPr>
          <p:nvPr/>
        </p:nvCxnSpPr>
        <p:spPr>
          <a:xfrm>
            <a:off x="2305820" y="686547"/>
            <a:ext cx="1516547" cy="61803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a:spLocks/>
          </p:cNvSpPr>
          <p:nvPr/>
        </p:nvSpPr>
        <p:spPr>
          <a:xfrm>
            <a:off x="2908347" y="1304582"/>
            <a:ext cx="530352" cy="530352"/>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p:cNvSpPr>
          <p:nvPr/>
        </p:nvSpPr>
        <p:spPr>
          <a:xfrm>
            <a:off x="4328672" y="1304582"/>
            <a:ext cx="530352" cy="530352"/>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488060" y="317215"/>
            <a:ext cx="944489" cy="369332"/>
          </a:xfrm>
          <a:prstGeom prst="rect">
            <a:avLst/>
          </a:prstGeom>
          <a:solidFill>
            <a:srgbClr val="FF9300"/>
          </a:solidFill>
        </p:spPr>
        <p:txBody>
          <a:bodyPr wrap="none" rtlCol="0">
            <a:spAutoFit/>
          </a:bodyPr>
          <a:lstStyle/>
          <a:p>
            <a:r>
              <a:rPr lang="en-US" i="1" dirty="0" smtClean="0"/>
              <a:t>features</a:t>
            </a:r>
            <a:endParaRPr lang="en-US" i="1" dirty="0"/>
          </a:p>
        </p:txBody>
      </p:sp>
      <p:cxnSp>
        <p:nvCxnSpPr>
          <p:cNvPr id="21" name="Straight Arrow Connector 20"/>
          <p:cNvCxnSpPr>
            <a:stCxn id="19" idx="2"/>
            <a:endCxn id="17" idx="0"/>
          </p:cNvCxnSpPr>
          <p:nvPr/>
        </p:nvCxnSpPr>
        <p:spPr>
          <a:xfrm flipH="1">
            <a:off x="3173523" y="686547"/>
            <a:ext cx="1786782" cy="61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9" idx="2"/>
            <a:endCxn id="18" idx="7"/>
          </p:cNvCxnSpPr>
          <p:nvPr/>
        </p:nvCxnSpPr>
        <p:spPr>
          <a:xfrm flipH="1">
            <a:off x="4781356" y="686547"/>
            <a:ext cx="178949" cy="69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787609" y="4140024"/>
            <a:ext cx="3783890" cy="1200329"/>
          </a:xfrm>
          <a:prstGeom prst="rect">
            <a:avLst/>
          </a:prstGeom>
          <a:noFill/>
        </p:spPr>
        <p:txBody>
          <a:bodyPr wrap="square" rtlCol="0">
            <a:spAutoFit/>
          </a:bodyPr>
          <a:lstStyle/>
          <a:p>
            <a:r>
              <a:rPr lang="en-US" dirty="0" smtClean="0"/>
              <a:t>It’s easy to make non-linear models using the same basic structure; these are 3</a:t>
            </a:r>
            <a:r>
              <a:rPr lang="en-US" baseline="30000" dirty="0" smtClean="0"/>
              <a:t>rd</a:t>
            </a:r>
            <a:r>
              <a:rPr lang="en-US" dirty="0" smtClean="0"/>
              <a:t> order models with 5 features, hence 5 parameters</a:t>
            </a:r>
            <a:endParaRPr lang="en-US" dirty="0"/>
          </a:p>
        </p:txBody>
      </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 y="4740189"/>
            <a:ext cx="5778674" cy="818260"/>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2000" y="4014693"/>
            <a:ext cx="5853830" cy="337419"/>
          </a:xfrm>
          <a:prstGeom prst="rect">
            <a:avLst/>
          </a:prstGeom>
        </p:spPr>
      </p:pic>
      <p:sp>
        <p:nvSpPr>
          <p:cNvPr id="34" name="TextBox 33"/>
          <p:cNvSpPr txBox="1"/>
          <p:nvPr/>
        </p:nvSpPr>
        <p:spPr>
          <a:xfrm>
            <a:off x="669100" y="6168208"/>
            <a:ext cx="3826700" cy="553998"/>
          </a:xfrm>
          <a:prstGeom prst="rect">
            <a:avLst/>
          </a:prstGeom>
          <a:noFill/>
        </p:spPr>
        <p:txBody>
          <a:bodyPr wrap="square" rtlCol="0">
            <a:spAutoFit/>
          </a:bodyPr>
          <a:lstStyle/>
          <a:p>
            <a:r>
              <a:rPr lang="en-US" sz="1000" dirty="0" smtClean="0"/>
              <a:t>Note: There is actually one additional parameter (and a corresponding feature that’s always equal to 1) in the models above. I’ve left it out to keep the expressions simpler.</a:t>
            </a:r>
            <a:endParaRPr lang="en-US" sz="1000" dirty="0"/>
          </a:p>
        </p:txBody>
      </p:sp>
      <p:sp>
        <p:nvSpPr>
          <p:cNvPr id="35" name="TextBox 34"/>
          <p:cNvSpPr txBox="1"/>
          <p:nvPr/>
        </p:nvSpPr>
        <p:spPr>
          <a:xfrm>
            <a:off x="139508" y="786258"/>
            <a:ext cx="1625854" cy="923330"/>
          </a:xfrm>
          <a:prstGeom prst="rect">
            <a:avLst/>
          </a:prstGeom>
          <a:noFill/>
        </p:spPr>
        <p:txBody>
          <a:bodyPr wrap="square" rtlCol="0">
            <a:spAutoFit/>
          </a:bodyPr>
          <a:lstStyle/>
          <a:p>
            <a:r>
              <a:rPr lang="en-US" dirty="0" smtClean="0"/>
              <a:t>Use to predict a real number</a:t>
            </a:r>
            <a:r>
              <a:rPr lang="en-US" smtClean="0"/>
              <a:t>: regression</a:t>
            </a:r>
            <a:endParaRPr lang="en-US"/>
          </a:p>
        </p:txBody>
      </p:sp>
      <p:sp>
        <p:nvSpPr>
          <p:cNvPr id="36" name="Notched Right Arrow 35"/>
          <p:cNvSpPr/>
          <p:nvPr/>
        </p:nvSpPr>
        <p:spPr>
          <a:xfrm rot="624844">
            <a:off x="1436418" y="1404533"/>
            <a:ext cx="546227" cy="3273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39508" y="2545854"/>
            <a:ext cx="1625854" cy="369332"/>
          </a:xfrm>
          <a:prstGeom prst="rect">
            <a:avLst/>
          </a:prstGeom>
          <a:noFill/>
        </p:spPr>
        <p:txBody>
          <a:bodyPr wrap="square" rtlCol="0">
            <a:spAutoFit/>
          </a:bodyPr>
          <a:lstStyle/>
          <a:p>
            <a:r>
              <a:rPr lang="en-US" dirty="0" smtClean="0"/>
              <a:t>Use to classify</a:t>
            </a:r>
            <a:endParaRPr lang="en-US" dirty="0"/>
          </a:p>
        </p:txBody>
      </p:sp>
      <p:sp>
        <p:nvSpPr>
          <p:cNvPr id="38" name="Notched Right Arrow 37"/>
          <p:cNvSpPr/>
          <p:nvPr/>
        </p:nvSpPr>
        <p:spPr>
          <a:xfrm>
            <a:off x="1634793" y="2545854"/>
            <a:ext cx="546227" cy="3273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852213" y="5637614"/>
            <a:ext cx="4577787" cy="1015663"/>
          </a:xfrm>
          <a:prstGeom prst="rect">
            <a:avLst/>
          </a:prstGeom>
          <a:solidFill>
            <a:srgbClr val="FF9300"/>
          </a:solidFill>
        </p:spPr>
        <p:txBody>
          <a:bodyPr wrap="square" rtlCol="0">
            <a:spAutoFit/>
          </a:bodyPr>
          <a:lstStyle/>
          <a:p>
            <a:r>
              <a:rPr lang="en-US" sz="2000" dirty="0" smtClean="0"/>
              <a:t>Predict a number (continuous) or predict a class (discrete). That’s what prediction is in machine learning.</a:t>
            </a:r>
            <a:endParaRPr lang="en-US" sz="2000" dirty="0"/>
          </a:p>
        </p:txBody>
      </p:sp>
    </p:spTree>
    <p:extLst>
      <p:ext uri="{BB962C8B-B14F-4D97-AF65-F5344CB8AC3E}">
        <p14:creationId xmlns:p14="http://schemas.microsoft.com/office/powerpoint/2010/main" val="1990551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3638396" y="819150"/>
            <a:ext cx="4836405" cy="5143500"/>
          </a:xfrm>
          <a:prstGeom prst="rect">
            <a:avLst/>
          </a:prstGeom>
        </p:spPr>
      </p:pic>
    </p:spTree>
    <p:extLst>
      <p:ext uri="{BB962C8B-B14F-4D97-AF65-F5344CB8AC3E}">
        <p14:creationId xmlns:p14="http://schemas.microsoft.com/office/powerpoint/2010/main" val="2109481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3322" y="671861"/>
            <a:ext cx="3688278" cy="55142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1" y="671861"/>
            <a:ext cx="4011996" cy="5517396"/>
          </a:xfrm>
          <a:prstGeom prst="rect">
            <a:avLst/>
          </a:prstGeom>
        </p:spPr>
      </p:pic>
    </p:spTree>
    <p:extLst>
      <p:ext uri="{BB962C8B-B14F-4D97-AF65-F5344CB8AC3E}">
        <p14:creationId xmlns:p14="http://schemas.microsoft.com/office/powerpoint/2010/main" val="166627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41864" y="1108915"/>
            <a:ext cx="3949700" cy="2057400"/>
          </a:xfrm>
          <a:prstGeom prst="rect">
            <a:avLst/>
          </a:prstGeom>
        </p:spPr>
      </p:pic>
      <p:sp>
        <p:nvSpPr>
          <p:cNvPr id="3" name="TextBox 2"/>
          <p:cNvSpPr txBox="1"/>
          <p:nvPr/>
        </p:nvSpPr>
        <p:spPr>
          <a:xfrm>
            <a:off x="8850645" y="2920094"/>
            <a:ext cx="1212191" cy="246221"/>
          </a:xfrm>
          <a:prstGeom prst="rect">
            <a:avLst/>
          </a:prstGeom>
          <a:noFill/>
        </p:spPr>
        <p:txBody>
          <a:bodyPr wrap="none" rtlCol="0">
            <a:spAutoFit/>
          </a:bodyPr>
          <a:lstStyle/>
          <a:p>
            <a:r>
              <a:rPr lang="en-US" sz="1000" dirty="0" smtClean="0"/>
              <a:t>Source</a:t>
            </a:r>
            <a:r>
              <a:rPr lang="en-US" sz="1000" smtClean="0"/>
              <a:t>: Andrew Ng</a:t>
            </a:r>
            <a:endParaRPr lang="en-US" sz="1000" dirty="0"/>
          </a:p>
        </p:txBody>
      </p:sp>
      <p:sp>
        <p:nvSpPr>
          <p:cNvPr id="4" name="TextBox 3"/>
          <p:cNvSpPr txBox="1"/>
          <p:nvPr/>
        </p:nvSpPr>
        <p:spPr>
          <a:xfrm>
            <a:off x="762000" y="446601"/>
            <a:ext cx="10544810" cy="461665"/>
          </a:xfrm>
          <a:prstGeom prst="rect">
            <a:avLst/>
          </a:prstGeom>
          <a:noFill/>
        </p:spPr>
        <p:txBody>
          <a:bodyPr wrap="none" rtlCol="0">
            <a:spAutoFit/>
          </a:bodyPr>
          <a:lstStyle/>
          <a:p>
            <a:r>
              <a:rPr lang="en-US" sz="2400" dirty="0" smtClean="0"/>
              <a:t>Learning System   =   Model   +   Cost Function  +   Method for Finding Optimal Cost</a:t>
            </a:r>
            <a:endParaRPr lang="en-US" sz="2400" dirty="0"/>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3421" y="1974658"/>
            <a:ext cx="2286000" cy="325913"/>
          </a:xfrm>
          <a:prstGeom prst="rect">
            <a:avLst/>
          </a:prstGeom>
        </p:spPr>
      </p:pic>
      <p:sp>
        <p:nvSpPr>
          <p:cNvPr id="6" name="TextBox 5"/>
          <p:cNvSpPr txBox="1"/>
          <p:nvPr/>
        </p:nvSpPr>
        <p:spPr>
          <a:xfrm>
            <a:off x="1772324" y="3295398"/>
            <a:ext cx="3908193" cy="1477328"/>
          </a:xfrm>
          <a:prstGeom prst="rect">
            <a:avLst/>
          </a:prstGeom>
          <a:noFill/>
        </p:spPr>
        <p:txBody>
          <a:bodyPr wrap="square" rtlCol="0">
            <a:spAutoFit/>
          </a:bodyPr>
          <a:lstStyle/>
          <a:p>
            <a:pPr marL="285750" indent="-285750">
              <a:buFont typeface="Arial" charset="0"/>
              <a:buChar char="•"/>
            </a:pPr>
            <a:r>
              <a:rPr lang="en-US" dirty="0" smtClean="0"/>
              <a:t>What is the structure of the model?</a:t>
            </a:r>
          </a:p>
          <a:p>
            <a:pPr marL="285750" indent="-285750">
              <a:buFont typeface="Arial" charset="0"/>
              <a:buChar char="•"/>
            </a:pPr>
            <a:r>
              <a:rPr lang="en-US" dirty="0" smtClean="0"/>
              <a:t>What kinds of features should we use?</a:t>
            </a:r>
          </a:p>
          <a:p>
            <a:pPr marL="285750" indent="-285750">
              <a:buFont typeface="Arial" charset="0"/>
              <a:buChar char="•"/>
            </a:pPr>
            <a:r>
              <a:rPr lang="en-US" dirty="0" smtClean="0"/>
              <a:t>How many features?</a:t>
            </a:r>
          </a:p>
          <a:p>
            <a:pPr marL="285750" indent="-285750">
              <a:buFont typeface="Arial" charset="0"/>
              <a:buChar char="•"/>
            </a:pPr>
            <a:r>
              <a:rPr lang="en-US" dirty="0" smtClean="0"/>
              <a:t>Linear or non-linear?</a:t>
            </a:r>
            <a:endParaRPr lang="en-US" dirty="0"/>
          </a:p>
        </p:txBody>
      </p:sp>
      <p:sp>
        <p:nvSpPr>
          <p:cNvPr id="7" name="TextBox 6"/>
          <p:cNvSpPr txBox="1"/>
          <p:nvPr/>
        </p:nvSpPr>
        <p:spPr>
          <a:xfrm>
            <a:off x="6043933" y="3295398"/>
            <a:ext cx="4269359" cy="2585323"/>
          </a:xfrm>
          <a:prstGeom prst="rect">
            <a:avLst/>
          </a:prstGeom>
          <a:noFill/>
        </p:spPr>
        <p:txBody>
          <a:bodyPr wrap="square" rtlCol="0">
            <a:spAutoFit/>
          </a:bodyPr>
          <a:lstStyle/>
          <a:p>
            <a:pPr marL="285750" indent="-285750">
              <a:buFont typeface="Arial" charset="0"/>
              <a:buChar char="•"/>
            </a:pPr>
            <a:r>
              <a:rPr lang="en-US" dirty="0" smtClean="0"/>
              <a:t>What’s the right cost function?</a:t>
            </a:r>
          </a:p>
          <a:p>
            <a:pPr marL="285750" indent="-285750">
              <a:buFont typeface="Arial" charset="0"/>
              <a:buChar char="•"/>
            </a:pPr>
            <a:r>
              <a:rPr lang="en-US" dirty="0" smtClean="0"/>
              <a:t>What’s the right algorithm for finding the optimal cost?</a:t>
            </a:r>
          </a:p>
          <a:p>
            <a:pPr marL="285750" indent="-285750">
              <a:buFont typeface="Arial" charset="0"/>
              <a:buChar char="•"/>
            </a:pPr>
            <a:r>
              <a:rPr lang="en-US" dirty="0"/>
              <a:t>How much data should be used on each iteration</a:t>
            </a:r>
            <a:r>
              <a:rPr lang="en-US" dirty="0" smtClean="0"/>
              <a:t>?</a:t>
            </a:r>
          </a:p>
          <a:p>
            <a:pPr marL="285750" indent="-285750">
              <a:buFont typeface="Arial" charset="0"/>
              <a:buChar char="•"/>
            </a:pPr>
            <a:r>
              <a:rPr lang="en-US" dirty="0">
                <a:solidFill>
                  <a:srgbClr val="FF9300"/>
                </a:solidFill>
              </a:rPr>
              <a:t>To what degree should the features be discounted (regularized)?</a:t>
            </a:r>
          </a:p>
          <a:p>
            <a:pPr marL="285750" indent="-285750">
              <a:buFont typeface="Arial" charset="0"/>
              <a:buChar char="•"/>
            </a:pPr>
            <a:r>
              <a:rPr lang="en-US" dirty="0" smtClean="0">
                <a:solidFill>
                  <a:srgbClr val="FF9300"/>
                </a:solidFill>
              </a:rPr>
              <a:t>What should the learning rate be?</a:t>
            </a:r>
          </a:p>
          <a:p>
            <a:pPr marL="285750" indent="-285750">
              <a:buFont typeface="Arial" charset="0"/>
              <a:buChar char="•"/>
            </a:pPr>
            <a:r>
              <a:rPr lang="en-US" dirty="0" smtClean="0">
                <a:solidFill>
                  <a:srgbClr val="FF9300"/>
                </a:solidFill>
              </a:rPr>
              <a:t>How many learning iterations?</a:t>
            </a:r>
          </a:p>
        </p:txBody>
      </p:sp>
      <p:sp>
        <p:nvSpPr>
          <p:cNvPr id="8" name="TextBox 7"/>
          <p:cNvSpPr txBox="1"/>
          <p:nvPr/>
        </p:nvSpPr>
        <p:spPr>
          <a:xfrm>
            <a:off x="3162757" y="5874992"/>
            <a:ext cx="5112040" cy="369332"/>
          </a:xfrm>
          <a:prstGeom prst="rect">
            <a:avLst/>
          </a:prstGeom>
          <a:noFill/>
        </p:spPr>
        <p:txBody>
          <a:bodyPr wrap="none" rtlCol="0">
            <a:spAutoFit/>
          </a:bodyPr>
          <a:lstStyle/>
          <a:p>
            <a:r>
              <a:rPr lang="en-US" b="1" dirty="0" smtClean="0"/>
              <a:t>What’s the right measure of </a:t>
            </a:r>
            <a:r>
              <a:rPr lang="en-US" b="1" i="1" dirty="0" smtClean="0"/>
              <a:t>system</a:t>
            </a:r>
            <a:r>
              <a:rPr lang="en-US" b="1" dirty="0" smtClean="0"/>
              <a:t> performance?</a:t>
            </a:r>
            <a:endParaRPr lang="en-US" b="1" dirty="0"/>
          </a:p>
        </p:txBody>
      </p:sp>
    </p:spTree>
    <p:extLst>
      <p:ext uri="{BB962C8B-B14F-4D97-AF65-F5344CB8AC3E}">
        <p14:creationId xmlns:p14="http://schemas.microsoft.com/office/powerpoint/2010/main" val="2138590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52" y="0"/>
            <a:ext cx="6777433" cy="66965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09563" y="3172251"/>
            <a:ext cx="4505736" cy="3322241"/>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31985" y="77633"/>
            <a:ext cx="3445514" cy="3007890"/>
          </a:xfrm>
          <a:prstGeom prst="rect">
            <a:avLst/>
          </a:prstGeom>
        </p:spPr>
      </p:pic>
      <p:sp>
        <p:nvSpPr>
          <p:cNvPr id="5" name="TextBox 4"/>
          <p:cNvSpPr txBox="1"/>
          <p:nvPr/>
        </p:nvSpPr>
        <p:spPr>
          <a:xfrm>
            <a:off x="7094862" y="6353597"/>
            <a:ext cx="4335138" cy="400110"/>
          </a:xfrm>
          <a:prstGeom prst="rect">
            <a:avLst/>
          </a:prstGeom>
          <a:noFill/>
        </p:spPr>
        <p:txBody>
          <a:bodyPr wrap="square" rtlCol="0">
            <a:spAutoFit/>
          </a:bodyPr>
          <a:lstStyle/>
          <a:p>
            <a:pPr algn="r"/>
            <a:r>
              <a:rPr lang="en-US" sz="1000" dirty="0" smtClean="0"/>
              <a:t>Source: Portuguese </a:t>
            </a:r>
            <a:r>
              <a:rPr lang="en-US" sz="1000" dirty="0"/>
              <a:t>Bank Marketing Data Set, https://</a:t>
            </a:r>
            <a:r>
              <a:rPr lang="en-US" sz="1000" dirty="0" err="1"/>
              <a:t>archive.ics.uci.edu</a:t>
            </a:r>
            <a:r>
              <a:rPr lang="en-US" sz="1000" dirty="0"/>
              <a:t>/ml/datasets/</a:t>
            </a:r>
            <a:r>
              <a:rPr lang="en-US" sz="1000" dirty="0" err="1"/>
              <a:t>Bank+Marketing</a:t>
            </a:r>
            <a:endParaRPr lang="en-US" sz="1000" dirty="0"/>
          </a:p>
        </p:txBody>
      </p:sp>
    </p:spTree>
    <p:extLst>
      <p:ext uri="{BB962C8B-B14F-4D97-AF65-F5344CB8AC3E}">
        <p14:creationId xmlns:p14="http://schemas.microsoft.com/office/powerpoint/2010/main" val="5828067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98" y="727281"/>
            <a:ext cx="8016657" cy="5443128"/>
          </a:xfrm>
          <a:prstGeom prst="rect">
            <a:avLst/>
          </a:prstGeom>
        </p:spPr>
      </p:pic>
      <p:sp>
        <p:nvSpPr>
          <p:cNvPr id="4" name="TextBox 3"/>
          <p:cNvSpPr txBox="1"/>
          <p:nvPr/>
        </p:nvSpPr>
        <p:spPr>
          <a:xfrm>
            <a:off x="7230687" y="5791436"/>
            <a:ext cx="2741456" cy="276999"/>
          </a:xfrm>
          <a:prstGeom prst="rect">
            <a:avLst/>
          </a:prstGeom>
          <a:noFill/>
        </p:spPr>
        <p:txBody>
          <a:bodyPr wrap="none" rtlCol="0">
            <a:spAutoFit/>
          </a:bodyPr>
          <a:lstStyle/>
          <a:p>
            <a:r>
              <a:rPr lang="en-US" sz="1200" smtClean="0"/>
              <a:t>Source: </a:t>
            </a:r>
            <a:r>
              <a:rPr lang="en-US" sz="1200" dirty="0" err="1" smtClean="0"/>
              <a:t>tylervigen.com</a:t>
            </a:r>
            <a:r>
              <a:rPr lang="en-US" sz="1200" dirty="0" smtClean="0"/>
              <a:t>/old-</a:t>
            </a:r>
            <a:r>
              <a:rPr lang="en-US" sz="1200" dirty="0" err="1" smtClean="0"/>
              <a:t>version.html</a:t>
            </a:r>
            <a:endParaRPr lang="en-US" sz="1200" dirty="0"/>
          </a:p>
        </p:txBody>
      </p:sp>
    </p:spTree>
    <p:extLst>
      <p:ext uri="{BB962C8B-B14F-4D97-AF65-F5344CB8AC3E}">
        <p14:creationId xmlns:p14="http://schemas.microsoft.com/office/powerpoint/2010/main" val="1842269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8231" y="1495116"/>
            <a:ext cx="4697269" cy="1200329"/>
          </a:xfrm>
          <a:prstGeom prst="rect">
            <a:avLst/>
          </a:prstGeom>
          <a:noFill/>
        </p:spPr>
        <p:txBody>
          <a:bodyPr wrap="square" rtlCol="0">
            <a:spAutoFit/>
          </a:bodyPr>
          <a:lstStyle/>
          <a:p>
            <a:pPr marL="285750" indent="-285750">
              <a:buFont typeface="Arial" charset="0"/>
              <a:buChar char="•"/>
            </a:pPr>
            <a:r>
              <a:rPr lang="en-US" dirty="0" smtClean="0"/>
              <a:t>Are we predicting a number or a class?</a:t>
            </a:r>
          </a:p>
          <a:p>
            <a:pPr marL="285750" indent="-285750">
              <a:buFont typeface="Arial" charset="0"/>
              <a:buChar char="•"/>
            </a:pPr>
            <a:r>
              <a:rPr lang="en-US" dirty="0" smtClean="0"/>
              <a:t>What kinds of features should we use?</a:t>
            </a:r>
          </a:p>
          <a:p>
            <a:pPr marL="285750" indent="-285750">
              <a:buFont typeface="Arial" charset="0"/>
              <a:buChar char="•"/>
            </a:pPr>
            <a:r>
              <a:rPr lang="en-US" dirty="0" smtClean="0"/>
              <a:t>How many features?</a:t>
            </a:r>
          </a:p>
          <a:p>
            <a:pPr marL="285750" indent="-285750">
              <a:buFont typeface="Arial" charset="0"/>
              <a:buChar char="•"/>
            </a:pPr>
            <a:r>
              <a:rPr lang="en-US" dirty="0" smtClean="0"/>
              <a:t>Linear or non-linear?</a:t>
            </a:r>
            <a:endParaRPr lang="en-US" dirty="0"/>
          </a:p>
        </p:txBody>
      </p:sp>
      <p:sp>
        <p:nvSpPr>
          <p:cNvPr id="4" name="TextBox 3"/>
          <p:cNvSpPr txBox="1"/>
          <p:nvPr/>
        </p:nvSpPr>
        <p:spPr>
          <a:xfrm>
            <a:off x="1208231" y="3018610"/>
            <a:ext cx="5131356" cy="2585323"/>
          </a:xfrm>
          <a:prstGeom prst="rect">
            <a:avLst/>
          </a:prstGeom>
          <a:noFill/>
        </p:spPr>
        <p:txBody>
          <a:bodyPr wrap="square" rtlCol="0">
            <a:spAutoFit/>
          </a:bodyPr>
          <a:lstStyle/>
          <a:p>
            <a:pPr marL="285750" indent="-285750">
              <a:buFont typeface="Arial" charset="0"/>
              <a:buChar char="•"/>
            </a:pPr>
            <a:r>
              <a:rPr lang="en-US" dirty="0" smtClean="0"/>
              <a:t>What’s the right cost function?</a:t>
            </a:r>
          </a:p>
          <a:p>
            <a:pPr marL="285750" indent="-285750">
              <a:buFont typeface="Arial" charset="0"/>
              <a:buChar char="•"/>
            </a:pPr>
            <a:r>
              <a:rPr lang="en-US" dirty="0" smtClean="0"/>
              <a:t>What’s the right algorithm for finding the optimal cost?</a:t>
            </a:r>
          </a:p>
          <a:p>
            <a:pPr marL="285750" indent="-285750">
              <a:buFont typeface="Arial" charset="0"/>
              <a:buChar char="•"/>
            </a:pPr>
            <a:r>
              <a:rPr lang="en-US" dirty="0"/>
              <a:t>How much data should be used on each iteration</a:t>
            </a:r>
            <a:r>
              <a:rPr lang="en-US" dirty="0" smtClean="0"/>
              <a:t>?</a:t>
            </a:r>
          </a:p>
          <a:p>
            <a:pPr marL="285750" indent="-285750">
              <a:buFont typeface="Arial" charset="0"/>
              <a:buChar char="•"/>
            </a:pPr>
            <a:r>
              <a:rPr lang="en-US" dirty="0" smtClean="0">
                <a:solidFill>
                  <a:srgbClr val="FF9300"/>
                </a:solidFill>
              </a:rPr>
              <a:t>To </a:t>
            </a:r>
            <a:r>
              <a:rPr lang="en-US" dirty="0">
                <a:solidFill>
                  <a:srgbClr val="FF9300"/>
                </a:solidFill>
              </a:rPr>
              <a:t>what degree should the features be discounted (regularized)?</a:t>
            </a:r>
          </a:p>
          <a:p>
            <a:pPr marL="285750" indent="-285750">
              <a:buFont typeface="Arial" charset="0"/>
              <a:buChar char="•"/>
            </a:pPr>
            <a:r>
              <a:rPr lang="en-US" dirty="0" smtClean="0">
                <a:solidFill>
                  <a:srgbClr val="FF9300"/>
                </a:solidFill>
              </a:rPr>
              <a:t>What should the learning rate be?</a:t>
            </a:r>
          </a:p>
          <a:p>
            <a:pPr marL="285750" indent="-285750">
              <a:buFont typeface="Arial" charset="0"/>
              <a:buChar char="•"/>
            </a:pPr>
            <a:r>
              <a:rPr lang="en-US" dirty="0" smtClean="0">
                <a:solidFill>
                  <a:srgbClr val="FF9300"/>
                </a:solidFill>
              </a:rPr>
              <a:t>How many learning iterations?</a:t>
            </a:r>
          </a:p>
        </p:txBody>
      </p:sp>
      <p:sp>
        <p:nvSpPr>
          <p:cNvPr id="5" name="TextBox 4"/>
          <p:cNvSpPr txBox="1"/>
          <p:nvPr/>
        </p:nvSpPr>
        <p:spPr>
          <a:xfrm>
            <a:off x="6852213" y="5312170"/>
            <a:ext cx="4577787" cy="1015663"/>
          </a:xfrm>
          <a:prstGeom prst="rect">
            <a:avLst/>
          </a:prstGeom>
          <a:solidFill>
            <a:srgbClr val="FF9300"/>
          </a:solidFill>
        </p:spPr>
        <p:txBody>
          <a:bodyPr wrap="square" rtlCol="0">
            <a:spAutoFit/>
          </a:bodyPr>
          <a:lstStyle/>
          <a:p>
            <a:r>
              <a:rPr lang="en-US" sz="2000" dirty="0" smtClean="0"/>
              <a:t>This is where you can exercise creativity even if you’re not knee deep in the model building and manipulation. </a:t>
            </a:r>
          </a:p>
        </p:txBody>
      </p:sp>
      <p:sp>
        <p:nvSpPr>
          <p:cNvPr id="2" name="Rectangle 1"/>
          <p:cNvSpPr/>
          <p:nvPr/>
        </p:nvSpPr>
        <p:spPr>
          <a:xfrm>
            <a:off x="6504131" y="1495116"/>
            <a:ext cx="4925869" cy="3046988"/>
          </a:xfrm>
          <a:prstGeom prst="rect">
            <a:avLst/>
          </a:prstGeom>
        </p:spPr>
        <p:txBody>
          <a:bodyPr wrap="square">
            <a:spAutoFit/>
          </a:bodyPr>
          <a:lstStyle/>
          <a:p>
            <a:pPr marL="285750" indent="-285750">
              <a:buFont typeface="Arial" charset="0"/>
              <a:buChar char="•"/>
            </a:pPr>
            <a:r>
              <a:rPr lang="en-US" sz="2400" b="1" dirty="0"/>
              <a:t>How do you take the available data and translate it into a form that can be fed into a machine learning system</a:t>
            </a:r>
            <a:r>
              <a:rPr lang="en-US" sz="2400" b="1" dirty="0" smtClean="0"/>
              <a:t>?</a:t>
            </a:r>
          </a:p>
          <a:p>
            <a:pPr marL="285750" indent="-285750">
              <a:buFont typeface="Arial" charset="0"/>
              <a:buChar char="•"/>
            </a:pPr>
            <a:r>
              <a:rPr lang="en-US" sz="2400" b="1" dirty="0" smtClean="0"/>
              <a:t>How do you know you’re not learning </a:t>
            </a:r>
            <a:r>
              <a:rPr lang="en-US" sz="2400" b="1" smtClean="0"/>
              <a:t>too little or too much?</a:t>
            </a:r>
            <a:endParaRPr lang="en-US" sz="2400" b="1" dirty="0" smtClean="0"/>
          </a:p>
          <a:p>
            <a:pPr marL="285750" indent="-285750">
              <a:buFont typeface="Arial" charset="0"/>
              <a:buChar char="•"/>
            </a:pPr>
            <a:r>
              <a:rPr lang="en-US" sz="2400" b="1" dirty="0" smtClean="0"/>
              <a:t>What’s </a:t>
            </a:r>
            <a:r>
              <a:rPr lang="en-US" sz="2400" b="1" dirty="0"/>
              <a:t>the right measure of my learning system’s performance?</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training and cross validation dat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8128" y="612177"/>
            <a:ext cx="7059168" cy="554505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a:spLocks/>
          </p:cNvSpPr>
          <p:nvPr/>
        </p:nvSpPr>
        <p:spPr>
          <a:xfrm>
            <a:off x="3792224" y="2731046"/>
            <a:ext cx="530352" cy="902170"/>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a:spLocks/>
          </p:cNvSpPr>
          <p:nvPr/>
        </p:nvSpPr>
        <p:spPr>
          <a:xfrm rot="2625481">
            <a:off x="5075622" y="2593558"/>
            <a:ext cx="600081" cy="1593973"/>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a:spLocks/>
          </p:cNvSpPr>
          <p:nvPr/>
        </p:nvSpPr>
        <p:spPr>
          <a:xfrm rot="2698400">
            <a:off x="5813203" y="2671318"/>
            <a:ext cx="686204" cy="3349851"/>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8964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685800"/>
            <a:ext cx="5753100" cy="4813300"/>
          </a:xfrm>
          <a:prstGeom prst="rect">
            <a:avLst/>
          </a:prstGeom>
        </p:spPr>
      </p:pic>
      <p:sp>
        <p:nvSpPr>
          <p:cNvPr id="3" name="TextBox 2"/>
          <p:cNvSpPr txBox="1"/>
          <p:nvPr/>
        </p:nvSpPr>
        <p:spPr>
          <a:xfrm>
            <a:off x="2912658" y="5508082"/>
            <a:ext cx="3826700" cy="400110"/>
          </a:xfrm>
          <a:prstGeom prst="rect">
            <a:avLst/>
          </a:prstGeom>
          <a:noFill/>
        </p:spPr>
        <p:txBody>
          <a:bodyPr wrap="square" rtlCol="0">
            <a:spAutoFit/>
          </a:bodyPr>
          <a:lstStyle/>
          <a:p>
            <a:r>
              <a:rPr lang="en-US" sz="1000" dirty="0" smtClean="0"/>
              <a:t>Source</a:t>
            </a:r>
            <a:r>
              <a:rPr lang="en-US" sz="1000" dirty="0"/>
              <a:t>: http://</a:t>
            </a:r>
            <a:r>
              <a:rPr lang="en-US" sz="1000" dirty="0" err="1"/>
              <a:t>stackoverflow.com</a:t>
            </a:r>
            <a:r>
              <a:rPr lang="en-US" sz="1000" dirty="0"/>
              <a:t>/questions/17128847/plotting-polynomials-of-best-fit</a:t>
            </a:r>
          </a:p>
        </p:txBody>
      </p:sp>
      <p:sp>
        <p:nvSpPr>
          <p:cNvPr id="4" name="TextBox 3"/>
          <p:cNvSpPr txBox="1"/>
          <p:nvPr/>
        </p:nvSpPr>
        <p:spPr>
          <a:xfrm>
            <a:off x="5010998" y="1116475"/>
            <a:ext cx="1502655" cy="369332"/>
          </a:xfrm>
          <a:prstGeom prst="rect">
            <a:avLst/>
          </a:prstGeom>
          <a:solidFill>
            <a:srgbClr val="FF9300"/>
          </a:solidFill>
          <a:ln>
            <a:solidFill>
              <a:srgbClr val="FFC000"/>
            </a:solidFill>
          </a:ln>
        </p:spPr>
        <p:txBody>
          <a:bodyPr wrap="none" rtlCol="0">
            <a:spAutoFit/>
          </a:bodyPr>
          <a:lstStyle/>
          <a:p>
            <a:r>
              <a:rPr lang="en-US" dirty="0" smtClean="0"/>
              <a:t>High Variance</a:t>
            </a:r>
            <a:endParaRPr lang="en-US" dirty="0"/>
          </a:p>
        </p:txBody>
      </p:sp>
      <p:sp>
        <p:nvSpPr>
          <p:cNvPr id="5" name="TextBox 4"/>
          <p:cNvSpPr txBox="1"/>
          <p:nvPr/>
        </p:nvSpPr>
        <p:spPr>
          <a:xfrm>
            <a:off x="3746866" y="3092450"/>
            <a:ext cx="1079142" cy="369332"/>
          </a:xfrm>
          <a:prstGeom prst="rect">
            <a:avLst/>
          </a:prstGeom>
          <a:solidFill>
            <a:srgbClr val="FF9300"/>
          </a:solidFill>
        </p:spPr>
        <p:txBody>
          <a:bodyPr wrap="none" rtlCol="0">
            <a:spAutoFit/>
          </a:bodyPr>
          <a:lstStyle/>
          <a:p>
            <a:r>
              <a:rPr lang="en-US" dirty="0" smtClean="0"/>
              <a:t>High Bias</a:t>
            </a:r>
            <a:endParaRPr lang="en-US" dirty="0"/>
          </a:p>
        </p:txBody>
      </p:sp>
      <p:cxnSp>
        <p:nvCxnSpPr>
          <p:cNvPr id="7" name="Straight Arrow Connector 6"/>
          <p:cNvCxnSpPr>
            <a:stCxn id="4" idx="1"/>
          </p:cNvCxnSpPr>
          <p:nvPr/>
        </p:nvCxnSpPr>
        <p:spPr>
          <a:xfrm flipH="1">
            <a:off x="4618299" y="1301141"/>
            <a:ext cx="392699" cy="411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286437" y="2455101"/>
            <a:ext cx="213893" cy="6373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96100" y="845127"/>
            <a:ext cx="4533900" cy="4494645"/>
          </a:xfrm>
          <a:prstGeom prst="rect">
            <a:avLst/>
          </a:prstGeom>
        </p:spPr>
      </p:pic>
      <p:sp>
        <p:nvSpPr>
          <p:cNvPr id="10" name="TextBox 9"/>
          <p:cNvSpPr txBox="1"/>
          <p:nvPr/>
        </p:nvSpPr>
        <p:spPr>
          <a:xfrm>
            <a:off x="8670297" y="5499100"/>
            <a:ext cx="3826700" cy="400110"/>
          </a:xfrm>
          <a:prstGeom prst="rect">
            <a:avLst/>
          </a:prstGeom>
          <a:noFill/>
        </p:spPr>
        <p:txBody>
          <a:bodyPr wrap="square" rtlCol="0">
            <a:spAutoFit/>
          </a:bodyPr>
          <a:lstStyle/>
          <a:p>
            <a:r>
              <a:rPr lang="en-US" sz="1000" dirty="0" smtClean="0"/>
              <a:t>Source</a:t>
            </a:r>
            <a:r>
              <a:rPr lang="en-US" sz="1000" dirty="0"/>
              <a:t>: </a:t>
            </a:r>
            <a:r>
              <a:rPr lang="en-US" sz="1000" dirty="0" smtClean="0"/>
              <a:t>Scott </a:t>
            </a:r>
            <a:r>
              <a:rPr lang="en-US" sz="1000" dirty="0" err="1" smtClean="0"/>
              <a:t>Fortman</a:t>
            </a:r>
            <a:r>
              <a:rPr lang="en-US" sz="1000" dirty="0"/>
              <a:t>-Roe, http://</a:t>
            </a:r>
            <a:r>
              <a:rPr lang="en-US" sz="1000" dirty="0" err="1"/>
              <a:t>scott.fortmann-roe.com</a:t>
            </a:r>
            <a:r>
              <a:rPr lang="en-US" sz="1000" dirty="0"/>
              <a:t>/docs/</a:t>
            </a:r>
            <a:r>
              <a:rPr lang="en-US" sz="1000" dirty="0" err="1"/>
              <a:t>BiasVariance.html</a:t>
            </a:r>
            <a:endParaRPr lang="en-US" sz="1000" dirty="0"/>
          </a:p>
        </p:txBody>
      </p:sp>
      <p:sp>
        <p:nvSpPr>
          <p:cNvPr id="8" name="TextBox 7"/>
          <p:cNvSpPr txBox="1"/>
          <p:nvPr/>
        </p:nvSpPr>
        <p:spPr>
          <a:xfrm>
            <a:off x="1042737" y="385011"/>
            <a:ext cx="4218591" cy="369332"/>
          </a:xfrm>
          <a:prstGeom prst="rect">
            <a:avLst/>
          </a:prstGeom>
          <a:noFill/>
        </p:spPr>
        <p:txBody>
          <a:bodyPr wrap="none" rtlCol="0">
            <a:spAutoFit/>
          </a:bodyPr>
          <a:lstStyle/>
          <a:p>
            <a:r>
              <a:rPr lang="en-US" dirty="0" smtClean="0"/>
              <a:t>Bias and Variance for Regression Problems</a:t>
            </a:r>
            <a:endParaRPr lang="en-US" dirty="0"/>
          </a:p>
        </p:txBody>
      </p:sp>
    </p:spTree>
    <p:extLst>
      <p:ext uri="{BB962C8B-B14F-4D97-AF65-F5344CB8AC3E}">
        <p14:creationId xmlns:p14="http://schemas.microsoft.com/office/powerpoint/2010/main" val="10814268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24044" y="872473"/>
            <a:ext cx="5205956" cy="3904467"/>
          </a:xfrm>
          <a:prstGeom prst="rect">
            <a:avLst/>
          </a:prstGeom>
        </p:spPr>
      </p:pic>
      <p:pic>
        <p:nvPicPr>
          <p:cNvPr id="6" name="Picture 5"/>
          <p:cNvPicPr>
            <a:picLocks noChangeAspect="1"/>
          </p:cNvPicPr>
          <p:nvPr/>
        </p:nvPicPr>
        <p:blipFill>
          <a:blip r:embed="rId4"/>
          <a:stretch>
            <a:fillRect/>
          </a:stretch>
        </p:blipFill>
        <p:spPr>
          <a:xfrm>
            <a:off x="762000" y="869031"/>
            <a:ext cx="5178774" cy="3907909"/>
          </a:xfrm>
          <a:prstGeom prst="rect">
            <a:avLst/>
          </a:prstGeom>
        </p:spPr>
      </p:pic>
      <p:sp>
        <p:nvSpPr>
          <p:cNvPr id="7" name="TextBox 6"/>
          <p:cNvSpPr txBox="1"/>
          <p:nvPr/>
        </p:nvSpPr>
        <p:spPr>
          <a:xfrm>
            <a:off x="1878904" y="4757991"/>
            <a:ext cx="4061870" cy="400110"/>
          </a:xfrm>
          <a:prstGeom prst="rect">
            <a:avLst/>
          </a:prstGeom>
          <a:noFill/>
        </p:spPr>
        <p:txBody>
          <a:bodyPr wrap="square" rtlCol="0">
            <a:spAutoFit/>
          </a:bodyPr>
          <a:lstStyle/>
          <a:p>
            <a:r>
              <a:rPr lang="en-US" sz="1000" dirty="0" smtClean="0"/>
              <a:t>Source: http</a:t>
            </a:r>
            <a:r>
              <a:rPr lang="en-US" sz="1000" dirty="0"/>
              <a:t>://</a:t>
            </a:r>
            <a:r>
              <a:rPr lang="en-US" sz="1000" dirty="0" err="1"/>
              <a:t>stackoverflow.com</a:t>
            </a:r>
            <a:r>
              <a:rPr lang="en-US" sz="1000" dirty="0"/>
              <a:t>/questions/22294241/plotting-a-decision-boundary-separating-2-classes-using-matplotlibs-pyplot</a:t>
            </a:r>
          </a:p>
        </p:txBody>
      </p:sp>
      <p:sp>
        <p:nvSpPr>
          <p:cNvPr id="8" name="TextBox 7"/>
          <p:cNvSpPr txBox="1"/>
          <p:nvPr/>
        </p:nvSpPr>
        <p:spPr>
          <a:xfrm>
            <a:off x="7603299" y="4757991"/>
            <a:ext cx="3826700" cy="553998"/>
          </a:xfrm>
          <a:prstGeom prst="rect">
            <a:avLst/>
          </a:prstGeom>
          <a:noFill/>
        </p:spPr>
        <p:txBody>
          <a:bodyPr wrap="square" rtlCol="0">
            <a:spAutoFit/>
          </a:bodyPr>
          <a:lstStyle/>
          <a:p>
            <a:r>
              <a:rPr lang="en-US" sz="1000" dirty="0" smtClean="0"/>
              <a:t>Source</a:t>
            </a:r>
            <a:r>
              <a:rPr lang="en-US" sz="1000" dirty="0"/>
              <a:t>: http://</a:t>
            </a:r>
            <a:r>
              <a:rPr lang="en-US" sz="1000" dirty="0" err="1"/>
              <a:t>openclassroom.stanford.edu</a:t>
            </a:r>
            <a:r>
              <a:rPr lang="en-US" sz="1000" dirty="0"/>
              <a:t>/</a:t>
            </a:r>
            <a:r>
              <a:rPr lang="en-US" sz="1000" dirty="0" err="1"/>
              <a:t>MainFolder</a:t>
            </a:r>
            <a:r>
              <a:rPr lang="en-US" sz="1000" dirty="0"/>
              <a:t>/</a:t>
            </a:r>
            <a:r>
              <a:rPr lang="en-US" sz="1000" dirty="0" err="1"/>
              <a:t>DocumentPage.php?course</a:t>
            </a:r>
            <a:r>
              <a:rPr lang="en-US" sz="1000" dirty="0"/>
              <a:t>=</a:t>
            </a:r>
            <a:r>
              <a:rPr lang="en-US" sz="1000" dirty="0" err="1"/>
              <a:t>MachineLearning&amp;doc</a:t>
            </a:r>
            <a:r>
              <a:rPr lang="en-US" sz="1000" dirty="0"/>
              <a:t>=exercises/ex8/ex8.html</a:t>
            </a:r>
          </a:p>
        </p:txBody>
      </p:sp>
      <p:cxnSp>
        <p:nvCxnSpPr>
          <p:cNvPr id="3" name="Straight Connector 2"/>
          <p:cNvCxnSpPr/>
          <p:nvPr/>
        </p:nvCxnSpPr>
        <p:spPr>
          <a:xfrm flipV="1">
            <a:off x="1493134" y="2986274"/>
            <a:ext cx="3831220" cy="1157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5753" y="1694811"/>
            <a:ext cx="1600438" cy="369332"/>
          </a:xfrm>
          <a:prstGeom prst="rect">
            <a:avLst/>
          </a:prstGeom>
          <a:solidFill>
            <a:srgbClr val="FF9300"/>
          </a:solidFill>
          <a:ln>
            <a:solidFill>
              <a:srgbClr val="FFC000"/>
            </a:solidFill>
          </a:ln>
        </p:spPr>
        <p:txBody>
          <a:bodyPr wrap="none" rtlCol="0">
            <a:spAutoFit/>
          </a:bodyPr>
          <a:lstStyle/>
          <a:p>
            <a:r>
              <a:rPr lang="en-US" dirty="0" smtClean="0"/>
              <a:t>High Variance?</a:t>
            </a:r>
            <a:endParaRPr lang="en-US" dirty="0"/>
          </a:p>
        </p:txBody>
      </p:sp>
      <p:sp>
        <p:nvSpPr>
          <p:cNvPr id="10" name="TextBox 9"/>
          <p:cNvSpPr txBox="1"/>
          <p:nvPr/>
        </p:nvSpPr>
        <p:spPr>
          <a:xfrm>
            <a:off x="1663423" y="3623623"/>
            <a:ext cx="1079142" cy="369332"/>
          </a:xfrm>
          <a:prstGeom prst="rect">
            <a:avLst/>
          </a:prstGeom>
          <a:solidFill>
            <a:srgbClr val="FF9300"/>
          </a:solidFill>
        </p:spPr>
        <p:txBody>
          <a:bodyPr wrap="none" rtlCol="0">
            <a:spAutoFit/>
          </a:bodyPr>
          <a:lstStyle/>
          <a:p>
            <a:r>
              <a:rPr lang="en-US" dirty="0" smtClean="0"/>
              <a:t>High Bias</a:t>
            </a:r>
            <a:endParaRPr lang="en-US" dirty="0"/>
          </a:p>
        </p:txBody>
      </p:sp>
      <p:cxnSp>
        <p:nvCxnSpPr>
          <p:cNvPr id="11" name="Straight Arrow Connector 10"/>
          <p:cNvCxnSpPr>
            <a:stCxn id="11" idx="1"/>
          </p:cNvCxnSpPr>
          <p:nvPr/>
        </p:nvCxnSpPr>
        <p:spPr>
          <a:xfrm flipH="1">
            <a:off x="9756823" y="1879477"/>
            <a:ext cx="688930" cy="3539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202994" y="2986274"/>
            <a:ext cx="213893" cy="6373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3437" y="729187"/>
            <a:ext cx="3350917" cy="369332"/>
          </a:xfrm>
          <a:prstGeom prst="rect">
            <a:avLst/>
          </a:prstGeom>
          <a:solidFill>
            <a:srgbClr val="FF9300"/>
          </a:solidFill>
        </p:spPr>
        <p:txBody>
          <a:bodyPr wrap="none" rtlCol="0">
            <a:spAutoFit/>
          </a:bodyPr>
          <a:lstStyle/>
          <a:p>
            <a:r>
              <a:rPr lang="en-US" dirty="0" smtClean="0"/>
              <a:t>Right Balance of Bias </a:t>
            </a:r>
            <a:r>
              <a:rPr lang="en-US" smtClean="0"/>
              <a:t>&amp; Variance?</a:t>
            </a:r>
            <a:endParaRPr lang="en-US" dirty="0"/>
          </a:p>
        </p:txBody>
      </p:sp>
      <p:cxnSp>
        <p:nvCxnSpPr>
          <p:cNvPr id="14" name="Straight Arrow Connector 13"/>
          <p:cNvCxnSpPr>
            <a:stCxn id="13" idx="2"/>
          </p:cNvCxnSpPr>
          <p:nvPr/>
        </p:nvCxnSpPr>
        <p:spPr>
          <a:xfrm flipH="1">
            <a:off x="2416887" y="1098519"/>
            <a:ext cx="1232009" cy="9025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52213" y="5443514"/>
            <a:ext cx="4577787" cy="707886"/>
          </a:xfrm>
          <a:prstGeom prst="rect">
            <a:avLst/>
          </a:prstGeom>
          <a:solidFill>
            <a:srgbClr val="FF9300"/>
          </a:solidFill>
        </p:spPr>
        <p:txBody>
          <a:bodyPr wrap="square" rtlCol="0">
            <a:spAutoFit/>
          </a:bodyPr>
          <a:lstStyle/>
          <a:p>
            <a:r>
              <a:rPr lang="en-US" sz="2000" dirty="0" smtClean="0"/>
              <a:t>“Prediction is hard, especially about the future.” </a:t>
            </a:r>
            <a:r>
              <a:rPr lang="mr-IN" sz="2000" dirty="0" smtClean="0"/>
              <a:t>–</a:t>
            </a:r>
            <a:r>
              <a:rPr lang="en-US" sz="2000" dirty="0" smtClean="0"/>
              <a:t> you know who</a:t>
            </a:r>
            <a:endParaRPr lang="en-US" sz="2000" dirty="0"/>
          </a:p>
        </p:txBody>
      </p:sp>
      <p:sp>
        <p:nvSpPr>
          <p:cNvPr id="15" name="TextBox 14"/>
          <p:cNvSpPr txBox="1"/>
          <p:nvPr/>
        </p:nvSpPr>
        <p:spPr>
          <a:xfrm>
            <a:off x="1042737" y="385011"/>
            <a:ext cx="4425570" cy="369332"/>
          </a:xfrm>
          <a:prstGeom prst="rect">
            <a:avLst/>
          </a:prstGeom>
          <a:noFill/>
        </p:spPr>
        <p:txBody>
          <a:bodyPr wrap="none" rtlCol="0">
            <a:spAutoFit/>
          </a:bodyPr>
          <a:lstStyle/>
          <a:p>
            <a:r>
              <a:rPr lang="en-US" dirty="0" smtClean="0"/>
              <a:t>Bias and Variance for Classification Problems</a:t>
            </a:r>
            <a:endParaRPr lang="en-US" dirty="0"/>
          </a:p>
        </p:txBody>
      </p:sp>
    </p:spTree>
    <p:extLst>
      <p:ext uri="{BB962C8B-B14F-4D97-AF65-F5344CB8AC3E}">
        <p14:creationId xmlns:p14="http://schemas.microsoft.com/office/powerpoint/2010/main" val="3532239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4508" y="685801"/>
            <a:ext cx="7791857" cy="5493938"/>
          </a:xfrm>
          <a:prstGeom prst="rect">
            <a:avLst/>
          </a:prstGeom>
        </p:spPr>
      </p:pic>
    </p:spTree>
    <p:extLst>
      <p:ext uri="{BB962C8B-B14F-4D97-AF65-F5344CB8AC3E}">
        <p14:creationId xmlns:p14="http://schemas.microsoft.com/office/powerpoint/2010/main" val="11313325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2050" y="685800"/>
            <a:ext cx="7308298" cy="5481224"/>
          </a:xfrm>
          <a:prstGeom prst="rect">
            <a:avLst/>
          </a:prstGeom>
        </p:spPr>
      </p:pic>
    </p:spTree>
    <p:extLst>
      <p:ext uri="{BB962C8B-B14F-4D97-AF65-F5344CB8AC3E}">
        <p14:creationId xmlns:p14="http://schemas.microsoft.com/office/powerpoint/2010/main" val="1223663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66031" y="685800"/>
            <a:ext cx="7808055" cy="5501704"/>
          </a:xfrm>
          <a:prstGeom prst="rect">
            <a:avLst/>
          </a:prstGeom>
        </p:spPr>
      </p:pic>
    </p:spTree>
    <p:extLst>
      <p:ext uri="{BB962C8B-B14F-4D97-AF65-F5344CB8AC3E}">
        <p14:creationId xmlns:p14="http://schemas.microsoft.com/office/powerpoint/2010/main" val="4863774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54" y="687745"/>
            <a:ext cx="8519531" cy="5516395"/>
          </a:xfrm>
          <a:prstGeom prst="rect">
            <a:avLst/>
          </a:prstGeom>
        </p:spPr>
      </p:pic>
    </p:spTree>
    <p:extLst>
      <p:ext uri="{BB962C8B-B14F-4D97-AF65-F5344CB8AC3E}">
        <p14:creationId xmlns:p14="http://schemas.microsoft.com/office/powerpoint/2010/main" val="1610201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1409" y="725557"/>
            <a:ext cx="7235688" cy="5426766"/>
          </a:xfrm>
          <a:prstGeom prst="rect">
            <a:avLst/>
          </a:prstGeom>
        </p:spPr>
      </p:pic>
    </p:spTree>
    <p:extLst>
      <p:ext uri="{BB962C8B-B14F-4D97-AF65-F5344CB8AC3E}">
        <p14:creationId xmlns:p14="http://schemas.microsoft.com/office/powerpoint/2010/main" val="1809494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8400" y="690561"/>
            <a:ext cx="7315200" cy="5486401"/>
          </a:xfrm>
          <a:prstGeom prst="rect">
            <a:avLst/>
          </a:prstGeom>
        </p:spPr>
      </p:pic>
    </p:spTree>
    <p:extLst>
      <p:ext uri="{BB962C8B-B14F-4D97-AF65-F5344CB8AC3E}">
        <p14:creationId xmlns:p14="http://schemas.microsoft.com/office/powerpoint/2010/main" val="1660102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85299" y="269115"/>
            <a:ext cx="3036762" cy="5518230"/>
          </a:xfrm>
          <a:prstGeom prst="rect">
            <a:avLst/>
          </a:prstGeom>
        </p:spPr>
      </p:pic>
      <p:sp>
        <p:nvSpPr>
          <p:cNvPr id="5" name="TextBox 4"/>
          <p:cNvSpPr txBox="1"/>
          <p:nvPr/>
        </p:nvSpPr>
        <p:spPr>
          <a:xfrm>
            <a:off x="7085298" y="5750788"/>
            <a:ext cx="4344701" cy="1015663"/>
          </a:xfrm>
          <a:prstGeom prst="rect">
            <a:avLst/>
          </a:prstGeom>
          <a:solidFill>
            <a:srgbClr val="FF9300"/>
          </a:solidFill>
        </p:spPr>
        <p:txBody>
          <a:bodyPr wrap="square" rtlCol="0">
            <a:spAutoFit/>
          </a:bodyPr>
          <a:lstStyle/>
          <a:p>
            <a:r>
              <a:rPr lang="en-US" sz="2000" dirty="0" smtClean="0"/>
              <a:t>Prediction accuracy is not always the right measure of system performance. Watch out for imbalanced datasets!</a:t>
            </a:r>
            <a:endParaRPr lang="en-US" sz="2000" dirty="0"/>
          </a:p>
        </p:txBody>
      </p:sp>
      <p:sp>
        <p:nvSpPr>
          <p:cNvPr id="6" name="Rectangle 5"/>
          <p:cNvSpPr/>
          <p:nvPr/>
        </p:nvSpPr>
        <p:spPr>
          <a:xfrm>
            <a:off x="6834852" y="5492333"/>
            <a:ext cx="3287209" cy="246221"/>
          </a:xfrm>
          <a:prstGeom prst="rect">
            <a:avLst/>
          </a:prstGeom>
        </p:spPr>
        <p:txBody>
          <a:bodyPr wrap="square">
            <a:spAutoFit/>
          </a:bodyPr>
          <a:lstStyle/>
          <a:p>
            <a:r>
              <a:rPr lang="en-US" sz="1000" dirty="0" smtClean="0"/>
              <a:t>Source: https</a:t>
            </a:r>
            <a:r>
              <a:rPr lang="en-US" sz="1000" dirty="0"/>
              <a:t>://</a:t>
            </a:r>
            <a:r>
              <a:rPr lang="en-US" sz="1000" dirty="0" err="1"/>
              <a:t>en.wikipedia.org</a:t>
            </a:r>
            <a:r>
              <a:rPr lang="en-US" sz="1000" dirty="0"/>
              <a:t>/wiki/</a:t>
            </a:r>
            <a:r>
              <a:rPr lang="en-US" sz="1000" dirty="0" err="1"/>
              <a:t>Precision_and_recall</a:t>
            </a:r>
            <a:endParaRPr lang="en-US" sz="1000" dirty="0"/>
          </a:p>
        </p:txBody>
      </p:sp>
      <p:sp>
        <p:nvSpPr>
          <p:cNvPr id="7" name="TextBox 6"/>
          <p:cNvSpPr txBox="1"/>
          <p:nvPr/>
        </p:nvSpPr>
        <p:spPr>
          <a:xfrm>
            <a:off x="762000" y="764878"/>
            <a:ext cx="5682867" cy="369332"/>
          </a:xfrm>
          <a:prstGeom prst="rect">
            <a:avLst/>
          </a:prstGeom>
          <a:noFill/>
        </p:spPr>
        <p:txBody>
          <a:bodyPr wrap="square" rtlCol="0">
            <a:spAutoFit/>
          </a:bodyPr>
          <a:lstStyle/>
          <a:p>
            <a:r>
              <a:rPr lang="en-US" b="1" dirty="0" smtClean="0"/>
              <a:t>“Learned Model”</a:t>
            </a:r>
            <a:r>
              <a:rPr lang="en-US" dirty="0" smtClean="0"/>
              <a:t>: Predict terrorist if person is named Tim</a:t>
            </a:r>
            <a:endParaRPr lang="en-US" dirty="0"/>
          </a:p>
        </p:txBody>
      </p:sp>
      <p:sp>
        <p:nvSpPr>
          <p:cNvPr id="8" name="TextBox 7"/>
          <p:cNvSpPr txBox="1"/>
          <p:nvPr/>
        </p:nvSpPr>
        <p:spPr>
          <a:xfrm>
            <a:off x="762000" y="1192075"/>
            <a:ext cx="3568606" cy="1200329"/>
          </a:xfrm>
          <a:prstGeom prst="rect">
            <a:avLst/>
          </a:prstGeom>
          <a:noFill/>
        </p:spPr>
        <p:txBody>
          <a:bodyPr wrap="none" rtlCol="0">
            <a:spAutoFit/>
          </a:bodyPr>
          <a:lstStyle/>
          <a:p>
            <a:r>
              <a:rPr lang="en-US" dirty="0" smtClean="0"/>
              <a:t>Assumptions:</a:t>
            </a:r>
          </a:p>
          <a:p>
            <a:pPr marL="285750" indent="-285750">
              <a:buFont typeface="Arial" charset="0"/>
              <a:buChar char="•"/>
            </a:pPr>
            <a:r>
              <a:rPr lang="en-US" dirty="0" smtClean="0"/>
              <a:t>1 in 1,000 people are named Tim</a:t>
            </a:r>
          </a:p>
          <a:p>
            <a:pPr marL="285750" indent="-285750">
              <a:buFont typeface="Arial" charset="0"/>
              <a:buChar char="•"/>
            </a:pPr>
            <a:r>
              <a:rPr lang="en-US" dirty="0" smtClean="0"/>
              <a:t>1 in 100,000 people are terrorists</a:t>
            </a:r>
          </a:p>
          <a:p>
            <a:pPr marL="285750" indent="-285750">
              <a:buFont typeface="Arial" charset="0"/>
              <a:buChar char="•"/>
            </a:pPr>
            <a:r>
              <a:rPr lang="en-US" dirty="0" smtClean="0"/>
              <a:t>1,000,000 people screened</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81406233"/>
              </p:ext>
            </p:extLst>
          </p:nvPr>
        </p:nvGraphicFramePr>
        <p:xfrm>
          <a:off x="762000" y="2402124"/>
          <a:ext cx="5210537" cy="2100030"/>
        </p:xfrm>
        <a:graphic>
          <a:graphicData uri="http://schemas.openxmlformats.org/drawingml/2006/table">
            <a:tbl>
              <a:tblPr firstRow="1" bandRow="1">
                <a:tableStyleId>{5C22544A-7EE6-4342-B048-85BDC9FD1C3A}</a:tableStyleId>
              </a:tblPr>
              <a:tblGrid>
                <a:gridCol w="1286719"/>
                <a:gridCol w="1405467"/>
                <a:gridCol w="1405467"/>
                <a:gridCol w="1112884"/>
              </a:tblGrid>
              <a:tr h="442502">
                <a:tc>
                  <a:txBody>
                    <a:bodyPr/>
                    <a:lstStyle/>
                    <a:p>
                      <a:endParaRPr lang="en-US" sz="1400" dirty="0"/>
                    </a:p>
                  </a:txBody>
                  <a:tcPr/>
                </a:tc>
                <a:tc>
                  <a:txBody>
                    <a:bodyPr/>
                    <a:lstStyle/>
                    <a:p>
                      <a:pPr algn="ctr"/>
                      <a:r>
                        <a:rPr lang="en-US" sz="1400" dirty="0" smtClean="0"/>
                        <a:t>Terrorist</a:t>
                      </a:r>
                      <a:endParaRPr lang="en-US" sz="1400" dirty="0"/>
                    </a:p>
                  </a:txBody>
                  <a:tcPr/>
                </a:tc>
                <a:tc>
                  <a:txBody>
                    <a:bodyPr/>
                    <a:lstStyle/>
                    <a:p>
                      <a:pPr algn="ctr"/>
                      <a:r>
                        <a:rPr lang="en-US" sz="1400" dirty="0" smtClean="0"/>
                        <a:t>Not</a:t>
                      </a:r>
                      <a:r>
                        <a:rPr lang="en-US" sz="1400" baseline="0" dirty="0" smtClean="0"/>
                        <a:t> Terrorist</a:t>
                      </a:r>
                      <a:endParaRPr lang="en-US" sz="1400" dirty="0"/>
                    </a:p>
                  </a:txBody>
                  <a:tcPr/>
                </a:tc>
                <a:tc>
                  <a:txBody>
                    <a:bodyPr/>
                    <a:lstStyle/>
                    <a:p>
                      <a:pPr algn="ctr"/>
                      <a:r>
                        <a:rPr lang="en-US" sz="1400" dirty="0" smtClean="0"/>
                        <a:t>Total</a:t>
                      </a:r>
                      <a:endParaRPr lang="en-US" sz="1400" dirty="0"/>
                    </a:p>
                  </a:txBody>
                  <a:tcPr/>
                </a:tc>
              </a:tr>
              <a:tr h="656681">
                <a:tc>
                  <a:txBody>
                    <a:bodyPr/>
                    <a:lstStyle/>
                    <a:p>
                      <a:pPr algn="r"/>
                      <a:r>
                        <a:rPr lang="en-US" sz="1400" dirty="0" smtClean="0"/>
                        <a:t>Tim</a:t>
                      </a:r>
                      <a:endParaRPr lang="en-US" sz="1400" dirty="0"/>
                    </a:p>
                  </a:txBody>
                  <a:tcPr/>
                </a:tc>
                <a:tc>
                  <a:txBody>
                    <a:bodyPr/>
                    <a:lstStyle/>
                    <a:p>
                      <a:pPr algn="ctr"/>
                      <a:r>
                        <a:rPr lang="en-US" sz="1400" dirty="0" smtClean="0"/>
                        <a:t>1</a:t>
                      </a:r>
                    </a:p>
                    <a:p>
                      <a:pPr algn="ctr"/>
                      <a:r>
                        <a:rPr lang="en-US" sz="1400" dirty="0" smtClean="0"/>
                        <a:t>(True Positive)</a:t>
                      </a:r>
                      <a:endParaRPr lang="en-US" sz="1400" dirty="0"/>
                    </a:p>
                  </a:txBody>
                  <a:tcPr/>
                </a:tc>
                <a:tc>
                  <a:txBody>
                    <a:bodyPr/>
                    <a:lstStyle/>
                    <a:p>
                      <a:pPr algn="ctr"/>
                      <a:r>
                        <a:rPr lang="en-US" sz="1400" dirty="0" smtClean="0"/>
                        <a:t>999</a:t>
                      </a:r>
                    </a:p>
                    <a:p>
                      <a:pPr algn="ctr"/>
                      <a:r>
                        <a:rPr lang="en-US" sz="1400" dirty="0" smtClean="0"/>
                        <a:t>(False</a:t>
                      </a:r>
                      <a:r>
                        <a:rPr lang="en-US" sz="1400" baseline="0" dirty="0" smtClean="0"/>
                        <a:t> Positive)</a:t>
                      </a:r>
                      <a:endParaRPr lang="en-US" sz="1400" dirty="0"/>
                    </a:p>
                  </a:txBody>
                  <a:tcPr/>
                </a:tc>
                <a:tc>
                  <a:txBody>
                    <a:bodyPr/>
                    <a:lstStyle/>
                    <a:p>
                      <a:pPr algn="ctr"/>
                      <a:r>
                        <a:rPr lang="en-US" sz="1400" dirty="0" smtClean="0"/>
                        <a:t>1,000</a:t>
                      </a:r>
                      <a:endParaRPr lang="en-US" sz="1400" dirty="0"/>
                    </a:p>
                  </a:txBody>
                  <a:tcPr/>
                </a:tc>
              </a:tr>
              <a:tr h="656681">
                <a:tc>
                  <a:txBody>
                    <a:bodyPr/>
                    <a:lstStyle/>
                    <a:p>
                      <a:pPr algn="r"/>
                      <a:r>
                        <a:rPr lang="en-US" sz="1400" dirty="0" smtClean="0"/>
                        <a:t>Not Tim</a:t>
                      </a:r>
                      <a:endParaRPr lang="en-US" sz="1400" dirty="0"/>
                    </a:p>
                  </a:txBody>
                  <a:tcPr/>
                </a:tc>
                <a:tc>
                  <a:txBody>
                    <a:bodyPr/>
                    <a:lstStyle/>
                    <a:p>
                      <a:pPr algn="ctr"/>
                      <a:r>
                        <a:rPr lang="en-US" sz="1400" dirty="0" smtClean="0"/>
                        <a:t>9</a:t>
                      </a:r>
                    </a:p>
                    <a:p>
                      <a:pPr algn="ctr"/>
                      <a:r>
                        <a:rPr lang="en-US" sz="1400" dirty="0" smtClean="0"/>
                        <a:t>(False Negative)</a:t>
                      </a:r>
                      <a:endParaRPr lang="en-US" sz="1400" dirty="0"/>
                    </a:p>
                  </a:txBody>
                  <a:tcPr/>
                </a:tc>
                <a:tc>
                  <a:txBody>
                    <a:bodyPr/>
                    <a:lstStyle/>
                    <a:p>
                      <a:pPr algn="ctr"/>
                      <a:r>
                        <a:rPr lang="en-US" sz="1400" dirty="0" smtClean="0"/>
                        <a:t>998,991</a:t>
                      </a:r>
                    </a:p>
                    <a:p>
                      <a:pPr algn="ctr"/>
                      <a:r>
                        <a:rPr lang="en-US" sz="1400" dirty="0" smtClean="0"/>
                        <a:t>(True</a:t>
                      </a:r>
                      <a:r>
                        <a:rPr lang="en-US" sz="1400" baseline="0" dirty="0" smtClean="0"/>
                        <a:t> Negative)</a:t>
                      </a:r>
                      <a:endParaRPr lang="en-US" sz="1400" dirty="0"/>
                    </a:p>
                  </a:txBody>
                  <a:tcPr/>
                </a:tc>
                <a:tc>
                  <a:txBody>
                    <a:bodyPr/>
                    <a:lstStyle/>
                    <a:p>
                      <a:pPr algn="ctr"/>
                      <a:r>
                        <a:rPr lang="en-US" sz="1400" dirty="0" smtClean="0"/>
                        <a:t>999,000</a:t>
                      </a:r>
                      <a:endParaRPr lang="en-US" sz="1400" dirty="0"/>
                    </a:p>
                  </a:txBody>
                  <a:tcPr/>
                </a:tc>
              </a:tr>
              <a:tr h="344166">
                <a:tc>
                  <a:txBody>
                    <a:bodyPr/>
                    <a:lstStyle/>
                    <a:p>
                      <a:pPr algn="r"/>
                      <a:r>
                        <a:rPr lang="en-US" sz="1400" dirty="0" smtClean="0"/>
                        <a:t>Total</a:t>
                      </a:r>
                      <a:endParaRPr lang="en-US" sz="1400" dirty="0"/>
                    </a:p>
                  </a:txBody>
                  <a:tcPr/>
                </a:tc>
                <a:tc>
                  <a:txBody>
                    <a:bodyPr/>
                    <a:lstStyle/>
                    <a:p>
                      <a:pPr algn="ctr"/>
                      <a:r>
                        <a:rPr lang="en-US" sz="1400" dirty="0" smtClean="0"/>
                        <a:t>10</a:t>
                      </a:r>
                      <a:endParaRPr lang="en-US" sz="1400" dirty="0"/>
                    </a:p>
                  </a:txBody>
                  <a:tcPr/>
                </a:tc>
                <a:tc>
                  <a:txBody>
                    <a:bodyPr/>
                    <a:lstStyle/>
                    <a:p>
                      <a:pPr algn="ctr"/>
                      <a:r>
                        <a:rPr lang="en-US" sz="1400" dirty="0" smtClean="0"/>
                        <a:t>999,990</a:t>
                      </a:r>
                      <a:endParaRPr lang="en-US" sz="1400" dirty="0"/>
                    </a:p>
                  </a:txBody>
                  <a:tcPr/>
                </a:tc>
                <a:tc>
                  <a:txBody>
                    <a:bodyPr/>
                    <a:lstStyle/>
                    <a:p>
                      <a:pPr algn="ctr"/>
                      <a:r>
                        <a:rPr lang="en-US" sz="1400" dirty="0" smtClean="0"/>
                        <a:t>1,000,000</a:t>
                      </a:r>
                      <a:endParaRPr lang="en-US" sz="1400" dirty="0"/>
                    </a:p>
                  </a:txBody>
                  <a:tcPr/>
                </a:tc>
              </a:tr>
            </a:tbl>
          </a:graphicData>
        </a:graphic>
      </p:graphicFrame>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0936" y="4739166"/>
            <a:ext cx="2469266" cy="412636"/>
          </a:xfrm>
          <a:prstGeom prst="rect">
            <a:avLst/>
          </a:prstGeom>
        </p:spPr>
      </p:pic>
      <p:sp>
        <p:nvSpPr>
          <p:cNvPr id="11" name="TextBox 10"/>
          <p:cNvSpPr txBox="1"/>
          <p:nvPr/>
        </p:nvSpPr>
        <p:spPr>
          <a:xfrm>
            <a:off x="3367268" y="4806984"/>
            <a:ext cx="2464925" cy="276999"/>
          </a:xfrm>
          <a:prstGeom prst="rect">
            <a:avLst/>
          </a:prstGeom>
          <a:noFill/>
        </p:spPr>
        <p:txBody>
          <a:bodyPr wrap="square" rtlCol="0">
            <a:spAutoFit/>
          </a:bodyPr>
          <a:lstStyle/>
          <a:p>
            <a:r>
              <a:rPr lang="en-US" sz="1200" smtClean="0"/>
              <a:t>(1 + 998,991)/1,000,000 = 0.998992</a:t>
            </a:r>
            <a:endParaRPr lang="en-US" sz="1200"/>
          </a:p>
        </p:txBody>
      </p:sp>
      <p:sp>
        <p:nvSpPr>
          <p:cNvPr id="12" name="TextBox 11"/>
          <p:cNvSpPr txBox="1"/>
          <p:nvPr/>
        </p:nvSpPr>
        <p:spPr>
          <a:xfrm>
            <a:off x="5706851" y="4808229"/>
            <a:ext cx="1282146" cy="276999"/>
          </a:xfrm>
          <a:prstGeom prst="rect">
            <a:avLst/>
          </a:prstGeom>
          <a:solidFill>
            <a:srgbClr val="FF9300"/>
          </a:solidFill>
          <a:ln>
            <a:solidFill>
              <a:srgbClr val="FFC000"/>
            </a:solidFill>
          </a:ln>
        </p:spPr>
        <p:txBody>
          <a:bodyPr wrap="none" rtlCol="0">
            <a:spAutoFit/>
          </a:bodyPr>
          <a:lstStyle/>
          <a:p>
            <a:r>
              <a:rPr lang="en-US" sz="1200" dirty="0" smtClean="0"/>
              <a:t>99.89% accurate!</a:t>
            </a:r>
            <a:endParaRPr lang="en-US" sz="1200"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36" y="5505298"/>
            <a:ext cx="1855485" cy="445034"/>
          </a:xfrm>
          <a:prstGeom prst="rect">
            <a:avLst/>
          </a:prstGeom>
        </p:spPr>
      </p:pic>
      <p:sp>
        <p:nvSpPr>
          <p:cNvPr id="14" name="TextBox 13"/>
          <p:cNvSpPr txBox="1"/>
          <p:nvPr/>
        </p:nvSpPr>
        <p:spPr>
          <a:xfrm>
            <a:off x="3367268" y="5589315"/>
            <a:ext cx="2464925" cy="276999"/>
          </a:xfrm>
          <a:prstGeom prst="rect">
            <a:avLst/>
          </a:prstGeom>
          <a:noFill/>
        </p:spPr>
        <p:txBody>
          <a:bodyPr wrap="square" rtlCol="0">
            <a:spAutoFit/>
          </a:bodyPr>
          <a:lstStyle/>
          <a:p>
            <a:r>
              <a:rPr lang="en-US" sz="1200" dirty="0" smtClean="0"/>
              <a:t>1 /999 = 0.001001</a:t>
            </a:r>
            <a:endParaRPr lang="en-US" sz="1200" dirty="0"/>
          </a:p>
        </p:txBody>
      </p:sp>
      <p:sp>
        <p:nvSpPr>
          <p:cNvPr id="15" name="TextBox 14"/>
          <p:cNvSpPr txBox="1"/>
          <p:nvPr/>
        </p:nvSpPr>
        <p:spPr>
          <a:xfrm>
            <a:off x="4646349" y="5588070"/>
            <a:ext cx="1099981" cy="276999"/>
          </a:xfrm>
          <a:prstGeom prst="rect">
            <a:avLst/>
          </a:prstGeom>
          <a:solidFill>
            <a:srgbClr val="FF9300"/>
          </a:solidFill>
          <a:ln>
            <a:solidFill>
              <a:srgbClr val="FFC000"/>
            </a:solidFill>
          </a:ln>
        </p:spPr>
        <p:txBody>
          <a:bodyPr wrap="none" rtlCol="0">
            <a:spAutoFit/>
          </a:bodyPr>
          <a:lstStyle/>
          <a:p>
            <a:r>
              <a:rPr lang="en-US" sz="1200" dirty="0" smtClean="0"/>
              <a:t>0.1% precision</a:t>
            </a:r>
            <a:endParaRPr lang="en-US" sz="1200" dirty="0"/>
          </a:p>
        </p:txBody>
      </p: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0936" y="6197921"/>
            <a:ext cx="1642962" cy="467650"/>
          </a:xfrm>
          <a:prstGeom prst="rect">
            <a:avLst/>
          </a:prstGeom>
        </p:spPr>
      </p:pic>
      <p:sp>
        <p:nvSpPr>
          <p:cNvPr id="17" name="TextBox 16"/>
          <p:cNvSpPr txBox="1"/>
          <p:nvPr/>
        </p:nvSpPr>
        <p:spPr>
          <a:xfrm>
            <a:off x="3367268" y="6278711"/>
            <a:ext cx="2464925" cy="276999"/>
          </a:xfrm>
          <a:prstGeom prst="rect">
            <a:avLst/>
          </a:prstGeom>
          <a:noFill/>
        </p:spPr>
        <p:txBody>
          <a:bodyPr wrap="square" rtlCol="0">
            <a:spAutoFit/>
          </a:bodyPr>
          <a:lstStyle/>
          <a:p>
            <a:r>
              <a:rPr lang="en-US" sz="1200" dirty="0" smtClean="0"/>
              <a:t>1 /(1 + 9) = 0.1</a:t>
            </a:r>
            <a:endParaRPr lang="en-US" sz="1200" dirty="0"/>
          </a:p>
        </p:txBody>
      </p:sp>
      <p:sp>
        <p:nvSpPr>
          <p:cNvPr id="18" name="TextBox 17"/>
          <p:cNvSpPr txBox="1"/>
          <p:nvPr/>
        </p:nvSpPr>
        <p:spPr>
          <a:xfrm>
            <a:off x="4646349" y="6277466"/>
            <a:ext cx="827471" cy="276999"/>
          </a:xfrm>
          <a:prstGeom prst="rect">
            <a:avLst/>
          </a:prstGeom>
          <a:solidFill>
            <a:srgbClr val="FF9300"/>
          </a:solidFill>
          <a:ln>
            <a:solidFill>
              <a:srgbClr val="FFC000"/>
            </a:solidFill>
          </a:ln>
        </p:spPr>
        <p:txBody>
          <a:bodyPr wrap="none" rtlCol="0">
            <a:spAutoFit/>
          </a:bodyPr>
          <a:lstStyle/>
          <a:p>
            <a:r>
              <a:rPr lang="en-US" sz="1200" dirty="0" smtClean="0"/>
              <a:t>10% recall</a:t>
            </a:r>
            <a:endParaRPr lang="en-US" sz="1200" dirty="0"/>
          </a:p>
        </p:txBody>
      </p:sp>
      <p:sp>
        <p:nvSpPr>
          <p:cNvPr id="19" name="TextBox 18"/>
          <p:cNvSpPr txBox="1"/>
          <p:nvPr/>
        </p:nvSpPr>
        <p:spPr>
          <a:xfrm>
            <a:off x="762000" y="295863"/>
            <a:ext cx="1806905" cy="369332"/>
          </a:xfrm>
          <a:prstGeom prst="rect">
            <a:avLst/>
          </a:prstGeom>
          <a:solidFill>
            <a:srgbClr val="FF9300"/>
          </a:solidFill>
        </p:spPr>
        <p:txBody>
          <a:bodyPr wrap="none" rtlCol="0">
            <a:spAutoFit/>
          </a:bodyPr>
          <a:lstStyle/>
          <a:p>
            <a:r>
              <a:rPr lang="en-US" dirty="0" smtClean="0"/>
              <a:t>Imbalanced Data</a:t>
            </a:r>
            <a:endParaRPr lang="en-US" dirty="0"/>
          </a:p>
        </p:txBody>
      </p:sp>
    </p:spTree>
    <p:extLst>
      <p:ext uri="{BB962C8B-B14F-4D97-AF65-F5344CB8AC3E}">
        <p14:creationId xmlns:p14="http://schemas.microsoft.com/office/powerpoint/2010/main" val="18842140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9228" y="695106"/>
            <a:ext cx="8958881" cy="5504971"/>
          </a:xfrm>
          <a:prstGeom prst="rect">
            <a:avLst/>
          </a:prstGeom>
        </p:spPr>
      </p:pic>
    </p:spTree>
    <p:extLst>
      <p:ext uri="{BB962C8B-B14F-4D97-AF65-F5344CB8AC3E}">
        <p14:creationId xmlns:p14="http://schemas.microsoft.com/office/powerpoint/2010/main" val="17400557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31936" y="5191543"/>
            <a:ext cx="4621306" cy="923330"/>
          </a:xfrm>
          <a:prstGeom prst="rect">
            <a:avLst/>
          </a:prstGeom>
          <a:noFill/>
        </p:spPr>
        <p:txBody>
          <a:bodyPr wrap="square" rtlCol="0">
            <a:spAutoFit/>
          </a:bodyPr>
          <a:lstStyle/>
          <a:p>
            <a:r>
              <a:rPr lang="en-US" dirty="0" smtClean="0"/>
              <a:t>Problem: Even if you have a trillion rows of data to learn from, you still need to learn                                         rows!</a:t>
            </a:r>
            <a:endParaRPr lang="en-US" dirty="0"/>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1986" y="5541426"/>
            <a:ext cx="1065756" cy="223564"/>
          </a:xfrm>
          <a:prstGeom prst="rect">
            <a:avLst/>
          </a:prstGeom>
        </p:spPr>
      </p:pic>
      <p:sp>
        <p:nvSpPr>
          <p:cNvPr id="22" name="TextBox 21"/>
          <p:cNvSpPr txBox="1"/>
          <p:nvPr/>
        </p:nvSpPr>
        <p:spPr>
          <a:xfrm>
            <a:off x="6134100" y="5103151"/>
            <a:ext cx="5295900" cy="1323439"/>
          </a:xfrm>
          <a:prstGeom prst="rect">
            <a:avLst/>
          </a:prstGeom>
          <a:solidFill>
            <a:srgbClr val="FF9300"/>
          </a:solidFill>
        </p:spPr>
        <p:txBody>
          <a:bodyPr wrap="square" rtlCol="0">
            <a:spAutoFit/>
          </a:bodyPr>
          <a:lstStyle/>
          <a:p>
            <a:r>
              <a:rPr lang="en-US" sz="2000" dirty="0" smtClean="0"/>
              <a:t>“Luckily, the functions we want to learn in the real world are </a:t>
            </a:r>
            <a:r>
              <a:rPr lang="en-US" sz="2000" i="1" dirty="0" smtClean="0"/>
              <a:t>not</a:t>
            </a:r>
            <a:r>
              <a:rPr lang="en-US" sz="2000" dirty="0" smtClean="0"/>
              <a:t> drawn uniformly from the set of all mathematically possible functions!” (Pedro </a:t>
            </a:r>
            <a:r>
              <a:rPr lang="en-US" sz="2000" dirty="0" err="1" smtClean="0"/>
              <a:t>Domingos</a:t>
            </a:r>
            <a:r>
              <a:rPr lang="en-US" sz="2000" dirty="0"/>
              <a:t>)</a:t>
            </a:r>
          </a:p>
        </p:txBody>
      </p:sp>
      <p:sp>
        <p:nvSpPr>
          <p:cNvPr id="10" name="TextBox 9"/>
          <p:cNvSpPr txBox="1"/>
          <p:nvPr/>
        </p:nvSpPr>
        <p:spPr>
          <a:xfrm>
            <a:off x="831936" y="299482"/>
            <a:ext cx="2558714" cy="369332"/>
          </a:xfrm>
          <a:prstGeom prst="rect">
            <a:avLst/>
          </a:prstGeom>
          <a:solidFill>
            <a:srgbClr val="FF9300"/>
          </a:solidFill>
        </p:spPr>
        <p:txBody>
          <a:bodyPr wrap="none" rtlCol="0">
            <a:spAutoFit/>
          </a:bodyPr>
          <a:lstStyle/>
          <a:p>
            <a:r>
              <a:rPr lang="en-US" dirty="0" smtClean="0"/>
              <a:t>Data alone is </a:t>
            </a:r>
            <a:r>
              <a:rPr lang="en-US" smtClean="0"/>
              <a:t>not enough</a:t>
            </a:r>
            <a:endParaRPr lang="en-US" dirty="0"/>
          </a:p>
        </p:txBody>
      </p:sp>
      <p:sp>
        <p:nvSpPr>
          <p:cNvPr id="13" name="Left Brace 12"/>
          <p:cNvSpPr/>
          <p:nvPr/>
        </p:nvSpPr>
        <p:spPr>
          <a:xfrm>
            <a:off x="5700109" y="1290181"/>
            <a:ext cx="262280" cy="14878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32194" y="1395817"/>
            <a:ext cx="521048" cy="283855"/>
          </a:xfrm>
          <a:prstGeom prst="rect">
            <a:avLst/>
          </a:prstGeom>
        </p:spPr>
      </p:pic>
      <p:sp>
        <p:nvSpPr>
          <p:cNvPr id="17" name="TextBox 16"/>
          <p:cNvSpPr txBox="1"/>
          <p:nvPr/>
        </p:nvSpPr>
        <p:spPr>
          <a:xfrm>
            <a:off x="4831986" y="1631610"/>
            <a:ext cx="1126749" cy="1200329"/>
          </a:xfrm>
          <a:prstGeom prst="rect">
            <a:avLst/>
          </a:prstGeom>
          <a:noFill/>
        </p:spPr>
        <p:txBody>
          <a:bodyPr wrap="square" rtlCol="0">
            <a:spAutoFit/>
          </a:bodyPr>
          <a:lstStyle/>
          <a:p>
            <a:r>
              <a:rPr lang="en-US" dirty="0" smtClean="0"/>
              <a:t>rows </a:t>
            </a:r>
            <a:r>
              <a:rPr lang="en-US" smtClean="0"/>
              <a:t>to define the function</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2000" y="685800"/>
            <a:ext cx="8772144" cy="4224528"/>
          </a:xfrm>
          <a:prstGeom prst="rect">
            <a:avLst/>
          </a:prstGeom>
        </p:spPr>
      </p:pic>
    </p:spTree>
    <p:extLst>
      <p:ext uri="{BB962C8B-B14F-4D97-AF65-F5344CB8AC3E}">
        <p14:creationId xmlns:p14="http://schemas.microsoft.com/office/powerpoint/2010/main" val="1022960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77014" y="705202"/>
            <a:ext cx="6472171" cy="5483725"/>
          </a:xfrm>
          <a:prstGeom prst="rect">
            <a:avLst/>
          </a:prstGeom>
        </p:spPr>
      </p:pic>
    </p:spTree>
    <p:extLst>
      <p:ext uri="{BB962C8B-B14F-4D97-AF65-F5344CB8AC3E}">
        <p14:creationId xmlns:p14="http://schemas.microsoft.com/office/powerpoint/2010/main" val="8425239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8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85950" y="1092832"/>
            <a:ext cx="16002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 name="Text Box 572"/>
          <p:cNvSpPr txBox="1">
            <a:spLocks noChangeArrowheads="1"/>
          </p:cNvSpPr>
          <p:nvPr/>
        </p:nvSpPr>
        <p:spPr bwMode="auto">
          <a:xfrm>
            <a:off x="2216015" y="2092956"/>
            <a:ext cx="984522" cy="523200"/>
          </a:xfrm>
          <a:prstGeom prst="rect">
            <a:avLst/>
          </a:prstGeom>
          <a:noFill/>
          <a:ln w="12700" algn="ctr">
            <a:noFill/>
            <a:miter lim="800000"/>
            <a:headEnd/>
            <a:tailEnd/>
          </a:ln>
        </p:spPr>
        <p:txBody>
          <a:bodyPr wrap="none" lIns="91419" tIns="45710" rIns="91419" bIns="45710">
            <a:spAutoFit/>
          </a:bodyPr>
          <a:lstStyle/>
          <a:p>
            <a:pPr algn="ctr">
              <a:defRPr/>
            </a:pPr>
            <a:r>
              <a:rPr lang="en-US" sz="2800" kern="0" dirty="0">
                <a:solidFill>
                  <a:sysClr val="window" lastClr="FFFFFF"/>
                </a:solidFill>
                <a:latin typeface="Helvetica" pitchFamily="34" charset="0"/>
              </a:rPr>
              <a:t>Input</a:t>
            </a:r>
          </a:p>
        </p:txBody>
      </p:sp>
      <p:cxnSp>
        <p:nvCxnSpPr>
          <p:cNvPr id="98" name="Straight Arrow Connector 97"/>
          <p:cNvCxnSpPr>
            <a:cxnSpLocks noChangeShapeType="1"/>
          </p:cNvCxnSpPr>
          <p:nvPr/>
        </p:nvCxnSpPr>
        <p:spPr bwMode="auto">
          <a:xfrm rot="10800000" flipV="1">
            <a:off x="3638550" y="1511931"/>
            <a:ext cx="1295400" cy="1588"/>
          </a:xfrm>
          <a:prstGeom prst="straightConnector1">
            <a:avLst/>
          </a:prstGeom>
          <a:noFill/>
          <a:ln w="38100">
            <a:solidFill>
              <a:srgbClr val="4F81BD"/>
            </a:solidFill>
            <a:round/>
            <a:headEnd type="arrow" w="med" len="med"/>
            <a:tailEn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99" name="Straight Arrow Connector 98"/>
          <p:cNvCxnSpPr>
            <a:cxnSpLocks noChangeShapeType="1"/>
          </p:cNvCxnSpPr>
          <p:nvPr/>
        </p:nvCxnSpPr>
        <p:spPr bwMode="auto">
          <a:xfrm rot="10800000" flipV="1">
            <a:off x="7353300" y="1511931"/>
            <a:ext cx="1295400" cy="1588"/>
          </a:xfrm>
          <a:prstGeom prst="straightConnector1">
            <a:avLst/>
          </a:prstGeom>
          <a:noFill/>
          <a:ln w="38100">
            <a:solidFill>
              <a:srgbClr val="4F81BD"/>
            </a:solidFill>
            <a:round/>
            <a:headEnd type="arrow" w="med" len="med"/>
            <a:tailEn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100" name="Text Box 572"/>
          <p:cNvSpPr txBox="1">
            <a:spLocks noChangeArrowheads="1"/>
          </p:cNvSpPr>
          <p:nvPr/>
        </p:nvSpPr>
        <p:spPr bwMode="auto">
          <a:xfrm>
            <a:off x="2397422" y="2791456"/>
            <a:ext cx="2044108" cy="523200"/>
          </a:xfrm>
          <a:prstGeom prst="rect">
            <a:avLst/>
          </a:prstGeom>
          <a:noFill/>
          <a:ln w="12700" algn="ctr">
            <a:noFill/>
            <a:miter lim="800000"/>
            <a:headEnd/>
            <a:tailEnd/>
          </a:ln>
        </p:spPr>
        <p:txBody>
          <a:bodyPr wrap="none" lIns="91419" tIns="45710" rIns="91419" bIns="45710">
            <a:spAutoFit/>
          </a:bodyPr>
          <a:lstStyle/>
          <a:p>
            <a:pPr algn="ctr">
              <a:defRPr/>
            </a:pPr>
            <a:r>
              <a:rPr lang="en-US" sz="2800" kern="0" dirty="0">
                <a:solidFill>
                  <a:sysClr val="window" lastClr="FFFFFF"/>
                </a:solidFill>
                <a:latin typeface="Helvetica" pitchFamily="34" charset="0"/>
              </a:rPr>
              <a:t>Input space</a:t>
            </a:r>
          </a:p>
        </p:txBody>
      </p:sp>
      <p:sp>
        <p:nvSpPr>
          <p:cNvPr id="101" name="Text Box 572"/>
          <p:cNvSpPr txBox="1">
            <a:spLocks noChangeArrowheads="1"/>
          </p:cNvSpPr>
          <p:nvPr/>
        </p:nvSpPr>
        <p:spPr bwMode="auto">
          <a:xfrm>
            <a:off x="7376866" y="2854956"/>
            <a:ext cx="2484933" cy="523200"/>
          </a:xfrm>
          <a:prstGeom prst="rect">
            <a:avLst/>
          </a:prstGeom>
          <a:noFill/>
          <a:ln w="12700" algn="ctr">
            <a:noFill/>
            <a:miter lim="800000"/>
            <a:headEnd/>
            <a:tailEnd/>
          </a:ln>
        </p:spPr>
        <p:txBody>
          <a:bodyPr wrap="none" lIns="91419" tIns="45710" rIns="91419" bIns="45710">
            <a:spAutoFit/>
          </a:bodyPr>
          <a:lstStyle/>
          <a:p>
            <a:pPr algn="ctr">
              <a:defRPr/>
            </a:pPr>
            <a:r>
              <a:rPr lang="en-US" sz="2800" kern="0" dirty="0">
                <a:solidFill>
                  <a:sysClr val="window" lastClr="FFFFFF"/>
                </a:solidFill>
                <a:latin typeface="Helvetica" pitchFamily="34" charset="0"/>
              </a:rPr>
              <a:t>Feature space</a:t>
            </a:r>
          </a:p>
        </p:txBody>
      </p:sp>
      <p:grpSp>
        <p:nvGrpSpPr>
          <p:cNvPr id="7177" name="Group 65"/>
          <p:cNvGrpSpPr>
            <a:grpSpLocks/>
          </p:cNvGrpSpPr>
          <p:nvPr/>
        </p:nvGrpSpPr>
        <p:grpSpPr bwMode="auto">
          <a:xfrm>
            <a:off x="2252664" y="3531231"/>
            <a:ext cx="2325687" cy="2019300"/>
            <a:chOff x="798512" y="4229100"/>
            <a:chExt cx="2325688" cy="2019300"/>
          </a:xfrm>
        </p:grpSpPr>
        <p:cxnSp>
          <p:nvCxnSpPr>
            <p:cNvPr id="7207" name="Straight Arrow Connector 102"/>
            <p:cNvCxnSpPr>
              <a:cxnSpLocks noChangeShapeType="1"/>
            </p:cNvCxnSpPr>
            <p:nvPr/>
          </p:nvCxnSpPr>
          <p:spPr bwMode="auto">
            <a:xfrm rot="5400000" flipH="1" flipV="1">
              <a:off x="-59532" y="5276056"/>
              <a:ext cx="1943100" cy="1588"/>
            </a:xfrm>
            <a:prstGeom prst="straightConnector1">
              <a:avLst/>
            </a:prstGeom>
            <a:noFill/>
            <a:ln w="9525">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7208" name="Straight Arrow Connector 103"/>
            <p:cNvCxnSpPr>
              <a:cxnSpLocks noChangeShapeType="1"/>
            </p:cNvCxnSpPr>
            <p:nvPr/>
          </p:nvCxnSpPr>
          <p:spPr bwMode="auto">
            <a:xfrm>
              <a:off x="798512" y="6172200"/>
              <a:ext cx="2325688" cy="1588"/>
            </a:xfrm>
            <a:prstGeom prst="straightConnector1">
              <a:avLst/>
            </a:prstGeom>
            <a:noFill/>
            <a:ln w="9525">
              <a:solidFill>
                <a:srgbClr val="4A7EBB"/>
              </a:solidFill>
              <a:round/>
              <a:headEnd/>
              <a:tailEnd type="arrow" w="med" len="med"/>
            </a:ln>
            <a:extLst>
              <a:ext uri="{909E8E84-426E-40DD-AFC4-6F175D3DCCD1}">
                <a14:hiddenFill xmlns:a14="http://schemas.microsoft.com/office/drawing/2010/main">
                  <a:noFill/>
                </a14:hiddenFill>
              </a:ext>
            </a:extLst>
          </p:spPr>
        </p:cxnSp>
        <p:sp>
          <p:nvSpPr>
            <p:cNvPr id="105" name="Minus 104"/>
            <p:cNvSpPr/>
            <p:nvPr/>
          </p:nvSpPr>
          <p:spPr>
            <a:xfrm>
              <a:off x="2298700" y="5562600"/>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06" name="Minus 105"/>
            <p:cNvSpPr/>
            <p:nvPr/>
          </p:nvSpPr>
          <p:spPr>
            <a:xfrm>
              <a:off x="2603500" y="4686300"/>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07" name="Minus 106"/>
            <p:cNvSpPr/>
            <p:nvPr/>
          </p:nvSpPr>
          <p:spPr>
            <a:xfrm>
              <a:off x="1498599" y="5143500"/>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08" name="Minus 107"/>
            <p:cNvSpPr/>
            <p:nvPr/>
          </p:nvSpPr>
          <p:spPr>
            <a:xfrm>
              <a:off x="1460499" y="4305300"/>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09" name="Plus 108"/>
            <p:cNvSpPr>
              <a:spLocks/>
            </p:cNvSpPr>
            <p:nvPr/>
          </p:nvSpPr>
          <p:spPr>
            <a:xfrm>
              <a:off x="2184400" y="5067300"/>
              <a:ext cx="252413" cy="252413"/>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10" name="Plus 109"/>
            <p:cNvSpPr>
              <a:spLocks/>
            </p:cNvSpPr>
            <p:nvPr/>
          </p:nvSpPr>
          <p:spPr>
            <a:xfrm>
              <a:off x="2108200" y="4229100"/>
              <a:ext cx="252413" cy="252413"/>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11" name="Plus 110"/>
            <p:cNvSpPr>
              <a:spLocks/>
            </p:cNvSpPr>
            <p:nvPr/>
          </p:nvSpPr>
          <p:spPr>
            <a:xfrm>
              <a:off x="1193799" y="4762500"/>
              <a:ext cx="252413" cy="252413"/>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12" name="Plus 111"/>
            <p:cNvSpPr>
              <a:spLocks/>
            </p:cNvSpPr>
            <p:nvPr/>
          </p:nvSpPr>
          <p:spPr>
            <a:xfrm>
              <a:off x="1650999" y="5576888"/>
              <a:ext cx="252413" cy="252412"/>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grpSp>
      <p:grpSp>
        <p:nvGrpSpPr>
          <p:cNvPr id="3" name="Group 54"/>
          <p:cNvGrpSpPr>
            <a:grpSpLocks/>
          </p:cNvGrpSpPr>
          <p:nvPr/>
        </p:nvGrpSpPr>
        <p:grpSpPr bwMode="auto">
          <a:xfrm>
            <a:off x="7143750" y="3455031"/>
            <a:ext cx="2743200" cy="2205038"/>
            <a:chOff x="5562600" y="3853190"/>
            <a:chExt cx="2743200" cy="2204710"/>
          </a:xfrm>
        </p:grpSpPr>
        <p:cxnSp>
          <p:nvCxnSpPr>
            <p:cNvPr id="7196" name="Straight Arrow Connector 113"/>
            <p:cNvCxnSpPr>
              <a:cxnSpLocks noChangeShapeType="1"/>
            </p:cNvCxnSpPr>
            <p:nvPr/>
          </p:nvCxnSpPr>
          <p:spPr bwMode="auto">
            <a:xfrm rot="5400000" flipH="1" flipV="1">
              <a:off x="4704556" y="5085556"/>
              <a:ext cx="1943100" cy="1588"/>
            </a:xfrm>
            <a:prstGeom prst="straightConnector1">
              <a:avLst/>
            </a:prstGeom>
            <a:noFill/>
            <a:ln w="9525">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7197" name="Straight Arrow Connector 114"/>
            <p:cNvCxnSpPr>
              <a:cxnSpLocks noChangeShapeType="1"/>
            </p:cNvCxnSpPr>
            <p:nvPr/>
          </p:nvCxnSpPr>
          <p:spPr bwMode="auto">
            <a:xfrm>
              <a:off x="5562600" y="5981700"/>
              <a:ext cx="2325688" cy="1588"/>
            </a:xfrm>
            <a:prstGeom prst="straightConnector1">
              <a:avLst/>
            </a:prstGeom>
            <a:noFill/>
            <a:ln w="9525">
              <a:solidFill>
                <a:srgbClr val="4A7EBB"/>
              </a:solidFill>
              <a:round/>
              <a:headEnd/>
              <a:tailEnd type="arrow" w="med" len="med"/>
            </a:ln>
            <a:extLst>
              <a:ext uri="{909E8E84-426E-40DD-AFC4-6F175D3DCCD1}">
                <a14:hiddenFill xmlns:a14="http://schemas.microsoft.com/office/drawing/2010/main">
                  <a:noFill/>
                </a14:hiddenFill>
              </a:ext>
            </a:extLst>
          </p:spPr>
        </p:cxnSp>
        <p:sp>
          <p:nvSpPr>
            <p:cNvPr id="116" name="Minus 115"/>
            <p:cNvSpPr/>
            <p:nvPr/>
          </p:nvSpPr>
          <p:spPr>
            <a:xfrm>
              <a:off x="7124700" y="5219825"/>
              <a:ext cx="190500" cy="228566"/>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17" name="Minus 116"/>
            <p:cNvSpPr/>
            <p:nvPr/>
          </p:nvSpPr>
          <p:spPr>
            <a:xfrm>
              <a:off x="6667500" y="5638862"/>
              <a:ext cx="190500" cy="228566"/>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18" name="Minus 117"/>
            <p:cNvSpPr/>
            <p:nvPr/>
          </p:nvSpPr>
          <p:spPr>
            <a:xfrm>
              <a:off x="6324600" y="4800787"/>
              <a:ext cx="190500" cy="228566"/>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19" name="Minus 118"/>
            <p:cNvSpPr/>
            <p:nvPr/>
          </p:nvSpPr>
          <p:spPr>
            <a:xfrm>
              <a:off x="5943600" y="5296013"/>
              <a:ext cx="190500" cy="228566"/>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cxnSp>
          <p:nvCxnSpPr>
            <p:cNvPr id="7202" name="Straight Connector 119"/>
            <p:cNvCxnSpPr>
              <a:cxnSpLocks noChangeShapeType="1"/>
            </p:cNvCxnSpPr>
            <p:nvPr/>
          </p:nvCxnSpPr>
          <p:spPr bwMode="auto">
            <a:xfrm>
              <a:off x="5867400" y="3924300"/>
              <a:ext cx="2247900" cy="1866900"/>
            </a:xfrm>
            <a:prstGeom prst="line">
              <a:avLst/>
            </a:prstGeom>
            <a:noFill/>
            <a:ln w="25400">
              <a:solidFill>
                <a:srgbClr val="000000"/>
              </a:solidFill>
              <a:prstDash val="dash"/>
              <a:round/>
              <a:headEnd/>
              <a:tailEnd/>
            </a:ln>
            <a:extLst>
              <a:ext uri="{909E8E84-426E-40DD-AFC4-6F175D3DCCD1}">
                <a14:hiddenFill xmlns:a14="http://schemas.microsoft.com/office/drawing/2010/main">
                  <a:noFill/>
                </a14:hiddenFill>
              </a:ext>
            </a:extLst>
          </p:spPr>
        </p:cxnSp>
        <p:sp>
          <p:nvSpPr>
            <p:cNvPr id="121" name="Plus 120"/>
            <p:cNvSpPr>
              <a:spLocks/>
            </p:cNvSpPr>
            <p:nvPr/>
          </p:nvSpPr>
          <p:spPr>
            <a:xfrm>
              <a:off x="7062788" y="4396034"/>
              <a:ext cx="252412" cy="252375"/>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22" name="Plus 121"/>
            <p:cNvSpPr>
              <a:spLocks/>
            </p:cNvSpPr>
            <p:nvPr/>
          </p:nvSpPr>
          <p:spPr>
            <a:xfrm>
              <a:off x="6705600" y="3853190"/>
              <a:ext cx="252413" cy="252375"/>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23" name="Plus 122"/>
            <p:cNvSpPr>
              <a:spLocks/>
            </p:cNvSpPr>
            <p:nvPr/>
          </p:nvSpPr>
          <p:spPr>
            <a:xfrm>
              <a:off x="7519988" y="4700789"/>
              <a:ext cx="252412" cy="252375"/>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24" name="Plus 123"/>
            <p:cNvSpPr>
              <a:spLocks/>
            </p:cNvSpPr>
            <p:nvPr/>
          </p:nvSpPr>
          <p:spPr>
            <a:xfrm>
              <a:off x="8053388" y="4472223"/>
              <a:ext cx="252412" cy="252375"/>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grpSp>
      <p:grpSp>
        <p:nvGrpSpPr>
          <p:cNvPr id="7179" name="Group 50"/>
          <p:cNvGrpSpPr>
            <a:grpSpLocks/>
          </p:cNvGrpSpPr>
          <p:nvPr/>
        </p:nvGrpSpPr>
        <p:grpSpPr bwMode="auto">
          <a:xfrm>
            <a:off x="4705350" y="2540631"/>
            <a:ext cx="2453788" cy="838200"/>
            <a:chOff x="2743200" y="2785240"/>
            <a:chExt cx="2453788" cy="838200"/>
          </a:xfrm>
        </p:grpSpPr>
        <p:sp>
          <p:nvSpPr>
            <p:cNvPr id="126" name="Plus 125"/>
            <p:cNvSpPr>
              <a:spLocks/>
            </p:cNvSpPr>
            <p:nvPr/>
          </p:nvSpPr>
          <p:spPr>
            <a:xfrm>
              <a:off x="2832100" y="2948753"/>
              <a:ext cx="252413" cy="252412"/>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27" name="Text Box 572"/>
            <p:cNvSpPr txBox="1">
              <a:spLocks noChangeArrowheads="1"/>
            </p:cNvSpPr>
            <p:nvPr/>
          </p:nvSpPr>
          <p:spPr bwMode="auto">
            <a:xfrm>
              <a:off x="3031362" y="2875728"/>
              <a:ext cx="1438214" cy="400110"/>
            </a:xfrm>
            <a:prstGeom prst="rect">
              <a:avLst/>
            </a:prstGeom>
            <a:noFill/>
            <a:ln w="12700" algn="ctr">
              <a:noFill/>
              <a:miter lim="800000"/>
              <a:headEnd/>
              <a:tailEnd/>
            </a:ln>
          </p:spPr>
          <p:txBody>
            <a:bodyPr wrap="none">
              <a:spAutoFit/>
            </a:bodyPr>
            <a:lstStyle/>
            <a:p>
              <a:pPr algn="ctr">
                <a:defRPr/>
              </a:pPr>
              <a:r>
                <a:rPr lang="en-US" sz="2000" kern="0" dirty="0">
                  <a:solidFill>
                    <a:sysClr val="window" lastClr="FFFFFF"/>
                  </a:solidFill>
                  <a:latin typeface="Helvetica" pitchFamily="34" charset="0"/>
                </a:rPr>
                <a:t>Motorbikes</a:t>
              </a:r>
            </a:p>
          </p:txBody>
        </p:sp>
        <p:sp>
          <p:nvSpPr>
            <p:cNvPr id="128" name="Minus 127"/>
            <p:cNvSpPr/>
            <p:nvPr/>
          </p:nvSpPr>
          <p:spPr>
            <a:xfrm>
              <a:off x="2870200" y="3277365"/>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29" name="Text Box 572"/>
            <p:cNvSpPr txBox="1">
              <a:spLocks noChangeArrowheads="1"/>
            </p:cNvSpPr>
            <p:nvPr/>
          </p:nvSpPr>
          <p:spPr bwMode="auto">
            <a:xfrm>
              <a:off x="3032613" y="3180528"/>
              <a:ext cx="2164375" cy="400110"/>
            </a:xfrm>
            <a:prstGeom prst="rect">
              <a:avLst/>
            </a:prstGeom>
            <a:noFill/>
            <a:ln w="12700" algn="ctr">
              <a:noFill/>
              <a:miter lim="800000"/>
              <a:headEnd/>
              <a:tailEnd/>
            </a:ln>
          </p:spPr>
          <p:txBody>
            <a:bodyPr wrap="none">
              <a:spAutoFit/>
            </a:bodyPr>
            <a:lstStyle/>
            <a:p>
              <a:pPr algn="ctr">
                <a:defRPr/>
              </a:pPr>
              <a:r>
                <a:rPr lang="en-US" sz="2000" kern="0" dirty="0">
                  <a:solidFill>
                    <a:sysClr val="window" lastClr="FFFFFF"/>
                  </a:solidFill>
                  <a:latin typeface="Helvetica" pitchFamily="34" charset="0"/>
                </a:rPr>
                <a:t>“Non”-Motorbikes</a:t>
              </a:r>
            </a:p>
          </p:txBody>
        </p:sp>
        <p:sp>
          <p:nvSpPr>
            <p:cNvPr id="130" name="Rectangle 129"/>
            <p:cNvSpPr/>
            <p:nvPr/>
          </p:nvSpPr>
          <p:spPr>
            <a:xfrm>
              <a:off x="2743200" y="2785240"/>
              <a:ext cx="2438400" cy="838200"/>
            </a:xfrm>
            <a:prstGeom prst="rect">
              <a:avLst/>
            </a:prstGeom>
            <a:noFill/>
            <a:ln w="25400" cap="flat" cmpd="sng" algn="ctr">
              <a:solidFill>
                <a:sysClr val="windowText" lastClr="000000"/>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grpSp>
      <p:sp>
        <p:nvSpPr>
          <p:cNvPr id="131" name="AutoShape 6"/>
          <p:cNvSpPr>
            <a:spLocks noChangeArrowheads="1"/>
          </p:cNvSpPr>
          <p:nvPr/>
        </p:nvSpPr>
        <p:spPr bwMode="auto">
          <a:xfrm>
            <a:off x="5086350" y="1169032"/>
            <a:ext cx="2057400" cy="830263"/>
          </a:xfrm>
          <a:prstGeom prst="roundRect">
            <a:avLst>
              <a:gd name="adj" fmla="val 171"/>
            </a:avLst>
          </a:prstGeom>
          <a:solidFill>
            <a:srgbClr val="FFFFCC"/>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defRPr/>
            </a:pPr>
            <a:r>
              <a:rPr lang="en-GB" sz="2200" kern="0" dirty="0">
                <a:latin typeface="Arial" charset="0"/>
              </a:rPr>
              <a:t>Feature representation</a:t>
            </a:r>
          </a:p>
        </p:txBody>
      </p:sp>
      <p:sp>
        <p:nvSpPr>
          <p:cNvPr id="132" name="AutoShape 4"/>
          <p:cNvSpPr>
            <a:spLocks noChangeArrowheads="1"/>
          </p:cNvSpPr>
          <p:nvPr/>
        </p:nvSpPr>
        <p:spPr bwMode="auto">
          <a:xfrm>
            <a:off x="8820150" y="1169032"/>
            <a:ext cx="1658938" cy="830263"/>
          </a:xfrm>
          <a:prstGeom prst="roundRect">
            <a:avLst>
              <a:gd name="adj" fmla="val 171"/>
            </a:avLst>
          </a:prstGeom>
          <a:solidFill>
            <a:srgbClr val="E6E6FF"/>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defRPr/>
            </a:pPr>
            <a:r>
              <a:rPr lang="en-GB" sz="2200" kern="0" dirty="0">
                <a:latin typeface="Arial" charset="0"/>
              </a:rPr>
              <a:t>Learning</a:t>
            </a:r>
          </a:p>
          <a:p>
            <a:pPr algn="ctr" defTabSz="407303">
              <a:lnSpc>
                <a:spcPct val="93000"/>
              </a:lnSpc>
              <a:buClr>
                <a:srgbClr val="000000"/>
              </a:buClr>
              <a:buSzPct val="45000"/>
              <a:tabLst>
                <a:tab pos="656292" algn="l"/>
                <a:tab pos="1312581" algn="l"/>
              </a:tabLst>
              <a:defRPr/>
            </a:pPr>
            <a:r>
              <a:rPr lang="en-GB" sz="2200" kern="0" dirty="0">
                <a:latin typeface="Arial" charset="0"/>
              </a:rPr>
              <a:t>algorithm</a:t>
            </a:r>
          </a:p>
        </p:txBody>
      </p:sp>
      <p:sp>
        <p:nvSpPr>
          <p:cNvPr id="133" name="Text Box 572"/>
          <p:cNvSpPr txBox="1">
            <a:spLocks noChangeArrowheads="1"/>
          </p:cNvSpPr>
          <p:nvPr/>
        </p:nvSpPr>
        <p:spPr bwMode="auto">
          <a:xfrm>
            <a:off x="3889518" y="5493382"/>
            <a:ext cx="926814" cy="400089"/>
          </a:xfrm>
          <a:prstGeom prst="rect">
            <a:avLst/>
          </a:prstGeom>
          <a:noFill/>
          <a:ln w="12700" algn="ctr">
            <a:noFill/>
            <a:miter lim="800000"/>
            <a:headEnd/>
            <a:tailEnd/>
          </a:ln>
        </p:spPr>
        <p:txBody>
          <a:bodyPr wrap="none" lIns="91419" tIns="45710" rIns="91419" bIns="45710">
            <a:spAutoFit/>
          </a:bodyPr>
          <a:lstStyle/>
          <a:p>
            <a:pPr algn="ctr">
              <a:defRPr/>
            </a:pPr>
            <a:r>
              <a:rPr lang="en-US" sz="2000" kern="0" dirty="0">
                <a:solidFill>
                  <a:sysClr val="window" lastClr="FFFFFF"/>
                </a:solidFill>
                <a:latin typeface="Helvetica" pitchFamily="34" charset="0"/>
              </a:rPr>
              <a:t>pixel 1</a:t>
            </a:r>
          </a:p>
        </p:txBody>
      </p:sp>
      <p:sp>
        <p:nvSpPr>
          <p:cNvPr id="134" name="Text Box 572"/>
          <p:cNvSpPr txBox="1">
            <a:spLocks noChangeArrowheads="1"/>
          </p:cNvSpPr>
          <p:nvPr/>
        </p:nvSpPr>
        <p:spPr bwMode="auto">
          <a:xfrm>
            <a:off x="1870117" y="3725227"/>
            <a:ext cx="492400" cy="834504"/>
          </a:xfrm>
          <a:prstGeom prst="rect">
            <a:avLst/>
          </a:prstGeom>
          <a:noFill/>
          <a:ln w="12700" algn="ctr">
            <a:noFill/>
            <a:miter lim="800000"/>
            <a:headEnd/>
            <a:tailEnd/>
          </a:ln>
        </p:spPr>
        <p:txBody>
          <a:bodyPr vert="vert270" wrap="none" lIns="91419" tIns="45710" rIns="91419" bIns="45710">
            <a:spAutoFit/>
          </a:bodyPr>
          <a:lstStyle/>
          <a:p>
            <a:pPr algn="ctr">
              <a:defRPr/>
            </a:pPr>
            <a:r>
              <a:rPr lang="en-US" sz="2000" kern="0" dirty="0">
                <a:solidFill>
                  <a:sysClr val="window" lastClr="FFFFFF"/>
                </a:solidFill>
                <a:latin typeface="Helvetica" pitchFamily="34" charset="0"/>
              </a:rPr>
              <a:t>pixel 2</a:t>
            </a:r>
          </a:p>
        </p:txBody>
      </p:sp>
      <p:sp>
        <p:nvSpPr>
          <p:cNvPr id="135" name="Text Box 572"/>
          <p:cNvSpPr txBox="1">
            <a:spLocks noChangeArrowheads="1"/>
          </p:cNvSpPr>
          <p:nvPr/>
        </p:nvSpPr>
        <p:spPr bwMode="auto">
          <a:xfrm>
            <a:off x="8778876" y="5602919"/>
            <a:ext cx="1031875" cy="400050"/>
          </a:xfrm>
          <a:prstGeom prst="rect">
            <a:avLst/>
          </a:prstGeom>
          <a:noFill/>
          <a:ln w="12700" algn="ctr">
            <a:noFill/>
            <a:miter lim="800000"/>
            <a:headEnd/>
            <a:tailEnd/>
          </a:ln>
        </p:spPr>
        <p:txBody>
          <a:bodyPr wrap="none" lIns="91419" tIns="45710" rIns="91419" bIns="45710">
            <a:spAutoFit/>
          </a:bodyPr>
          <a:lstStyle/>
          <a:p>
            <a:pPr algn="ctr">
              <a:defRPr/>
            </a:pPr>
            <a:r>
              <a:rPr lang="en-US" sz="2000" kern="0" dirty="0">
                <a:solidFill>
                  <a:sysClr val="window" lastClr="FFFFFF"/>
                </a:solidFill>
                <a:latin typeface="Helvetica" pitchFamily="34" charset="0"/>
              </a:rPr>
              <a:t>“wheel”</a:t>
            </a:r>
          </a:p>
        </p:txBody>
      </p:sp>
      <p:sp>
        <p:nvSpPr>
          <p:cNvPr id="136" name="Text Box 572"/>
          <p:cNvSpPr txBox="1">
            <a:spLocks noChangeArrowheads="1"/>
          </p:cNvSpPr>
          <p:nvPr/>
        </p:nvSpPr>
        <p:spPr bwMode="auto">
          <a:xfrm>
            <a:off x="6740208" y="3587603"/>
            <a:ext cx="492400" cy="1033275"/>
          </a:xfrm>
          <a:prstGeom prst="rect">
            <a:avLst/>
          </a:prstGeom>
          <a:noFill/>
          <a:ln w="12700" algn="ctr">
            <a:noFill/>
            <a:miter lim="800000"/>
            <a:headEnd/>
            <a:tailEnd/>
          </a:ln>
        </p:spPr>
        <p:txBody>
          <a:bodyPr vert="vert270" wrap="none" lIns="91419" tIns="45710" rIns="91419" bIns="45710">
            <a:spAutoFit/>
          </a:bodyPr>
          <a:lstStyle/>
          <a:p>
            <a:pPr algn="ctr">
              <a:defRPr/>
            </a:pPr>
            <a:r>
              <a:rPr lang="en-US" sz="2000" kern="0" dirty="0">
                <a:solidFill>
                  <a:sysClr val="window" lastClr="FFFFFF"/>
                </a:solidFill>
                <a:latin typeface="Helvetica" pitchFamily="34" charset="0"/>
              </a:rPr>
              <a:t>“handle”</a:t>
            </a:r>
          </a:p>
        </p:txBody>
      </p:sp>
      <p:grpSp>
        <p:nvGrpSpPr>
          <p:cNvPr id="7186" name="Group 82"/>
          <p:cNvGrpSpPr>
            <a:grpSpLocks/>
          </p:cNvGrpSpPr>
          <p:nvPr/>
        </p:nvGrpSpPr>
        <p:grpSpPr bwMode="auto">
          <a:xfrm>
            <a:off x="2713039" y="772156"/>
            <a:ext cx="1575591" cy="1290638"/>
            <a:chOff x="1284767" y="1431938"/>
            <a:chExt cx="1575577" cy="1289996"/>
          </a:xfrm>
        </p:grpSpPr>
        <p:sp>
          <p:nvSpPr>
            <p:cNvPr id="138" name="Rectangle 137"/>
            <p:cNvSpPr>
              <a:spLocks noChangeAspect="1"/>
            </p:cNvSpPr>
            <p:nvPr/>
          </p:nvSpPr>
          <p:spPr>
            <a:xfrm>
              <a:off x="1500665" y="2112637"/>
              <a:ext cx="609594" cy="609297"/>
            </a:xfrm>
            <a:prstGeom prst="rect">
              <a:avLst/>
            </a:prstGeom>
            <a:noFill/>
            <a:ln w="38100" cap="flat" cmpd="sng" algn="ctr">
              <a:solidFill>
                <a:srgbClr val="92D050"/>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39" name="Rectangle 138"/>
            <p:cNvSpPr>
              <a:spLocks noChangeAspect="1"/>
            </p:cNvSpPr>
            <p:nvPr/>
          </p:nvSpPr>
          <p:spPr>
            <a:xfrm>
              <a:off x="1284767" y="1600129"/>
              <a:ext cx="609594" cy="609297"/>
            </a:xfrm>
            <a:prstGeom prst="rect">
              <a:avLst/>
            </a:prstGeom>
            <a:noFill/>
            <a:ln w="38100" cap="flat" cmpd="sng" algn="ctr">
              <a:solidFill>
                <a:srgbClr val="92D050"/>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40" name="Rectangle 139"/>
            <p:cNvSpPr/>
            <p:nvPr/>
          </p:nvSpPr>
          <p:spPr>
            <a:xfrm>
              <a:off x="1913773" y="1431938"/>
              <a:ext cx="877156" cy="369148"/>
            </a:xfrm>
            <a:prstGeom prst="rect">
              <a:avLst/>
            </a:prstGeom>
          </p:spPr>
          <p:txBody>
            <a:bodyPr wrap="none">
              <a:spAutoFit/>
            </a:bodyPr>
            <a:lstStyle/>
            <a:p>
              <a:pPr algn="ctr">
                <a:defRPr/>
              </a:pPr>
              <a:r>
                <a:rPr lang="en-US" altLang="ko-KR" kern="0" dirty="0">
                  <a:solidFill>
                    <a:sysClr val="window" lastClr="FFFFFF"/>
                  </a:solidFill>
                  <a:latin typeface="Helvetica" pitchFamily="34" charset="0"/>
                </a:rPr>
                <a:t>handle</a:t>
              </a:r>
              <a:endParaRPr lang="ko-KR" altLang="en-US" kern="0" dirty="0">
                <a:solidFill>
                  <a:sysClr val="window" lastClr="FFFFFF"/>
                </a:solidFill>
                <a:latin typeface="Helvetica" pitchFamily="34" charset="0"/>
              </a:endParaRPr>
            </a:p>
          </p:txBody>
        </p:sp>
        <p:sp>
          <p:nvSpPr>
            <p:cNvPr id="141" name="Rectangle 140"/>
            <p:cNvSpPr/>
            <p:nvPr/>
          </p:nvSpPr>
          <p:spPr>
            <a:xfrm>
              <a:off x="2072956" y="2307802"/>
              <a:ext cx="787388" cy="369148"/>
            </a:xfrm>
            <a:prstGeom prst="rect">
              <a:avLst/>
            </a:prstGeom>
          </p:spPr>
          <p:txBody>
            <a:bodyPr wrap="none">
              <a:spAutoFit/>
            </a:bodyPr>
            <a:lstStyle/>
            <a:p>
              <a:pPr algn="ctr">
                <a:defRPr/>
              </a:pPr>
              <a:r>
                <a:rPr lang="en-US" altLang="ko-KR" kern="0" dirty="0">
                  <a:solidFill>
                    <a:sysClr val="window" lastClr="FFFFFF"/>
                  </a:solidFill>
                  <a:latin typeface="Helvetica" pitchFamily="34" charset="0"/>
                </a:rPr>
                <a:t>wheel</a:t>
              </a:r>
              <a:endParaRPr lang="ko-KR" altLang="en-US" kern="0" dirty="0">
                <a:solidFill>
                  <a:sysClr val="window" lastClr="FFFFFF"/>
                </a:solidFill>
                <a:latin typeface="Helvetica" pitchFamily="34" charset="0"/>
              </a:endParaRPr>
            </a:p>
          </p:txBody>
        </p:sp>
      </p:grpSp>
    </p:spTree>
    <p:extLst>
      <p:ext uri="{BB962C8B-B14F-4D97-AF65-F5344CB8AC3E}">
        <p14:creationId xmlns:p14="http://schemas.microsoft.com/office/powerpoint/2010/main" val="20166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22"/>
          <p:cNvGrpSpPr>
            <a:grpSpLocks/>
          </p:cNvGrpSpPr>
          <p:nvPr/>
        </p:nvGrpSpPr>
        <p:grpSpPr bwMode="auto">
          <a:xfrm>
            <a:off x="2971797" y="838201"/>
            <a:ext cx="4876800" cy="1647825"/>
            <a:chOff x="2286000" y="800100"/>
            <a:chExt cx="4785743" cy="1457464"/>
          </a:xfrm>
        </p:grpSpPr>
        <p:pic>
          <p:nvPicPr>
            <p:cNvPr id="8235" name="Picture 8" descr="C:\Users\ang\Desktop\newpics\stapler3.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0" y="800100"/>
              <a:ext cx="1192764" cy="8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6" name="TextBox 7"/>
            <p:cNvSpPr txBox="1">
              <a:spLocks noChangeArrowheads="1"/>
            </p:cNvSpPr>
            <p:nvPr/>
          </p:nvSpPr>
          <p:spPr bwMode="auto">
            <a:xfrm>
              <a:off x="2613516" y="1767338"/>
              <a:ext cx="641353" cy="28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Image</a:t>
              </a:r>
            </a:p>
          </p:txBody>
        </p:sp>
        <p:pic>
          <p:nvPicPr>
            <p:cNvPr id="8237" name="Picture 18" descr="C:\Users\ang\Desktop\newpics\stapler3-features1.jpg"/>
            <p:cNvPicPr>
              <a:picLocks noChangeAspect="1" noChangeArrowheads="1"/>
            </p:cNvPicPr>
            <p:nvPr/>
          </p:nvPicPr>
          <p:blipFill>
            <a:blip r:embed="rId4" cstate="screen">
              <a:lum contrast="-40000"/>
              <a:extLst>
                <a:ext uri="{28A0092B-C50C-407E-A947-70E740481C1C}">
                  <a14:useLocalDpi xmlns:a14="http://schemas.microsoft.com/office/drawing/2010/main"/>
                </a:ext>
              </a:extLst>
            </a:blip>
            <a:srcRect/>
            <a:stretch>
              <a:fillRect/>
            </a:stretch>
          </p:blipFill>
          <p:spPr bwMode="auto">
            <a:xfrm>
              <a:off x="3948686" y="803631"/>
              <a:ext cx="1180304" cy="89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8" name="TextBox 10"/>
            <p:cNvSpPr txBox="1">
              <a:spLocks noChangeArrowheads="1"/>
            </p:cNvSpPr>
            <p:nvPr/>
          </p:nvSpPr>
          <p:spPr bwMode="auto">
            <a:xfrm>
              <a:off x="3903521" y="1748829"/>
              <a:ext cx="1314591" cy="50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sz="1600">
                  <a:solidFill>
                    <a:schemeClr val="bg1"/>
                  </a:solidFill>
                </a:rPr>
                <a:t>Low-level</a:t>
              </a:r>
            </a:p>
            <a:p>
              <a:pPr algn="ctr" eaLnBrk="1" hangingPunct="1"/>
              <a:r>
                <a:rPr lang="en-US" altLang="x-none" sz="1600">
                  <a:solidFill>
                    <a:schemeClr val="bg1"/>
                  </a:solidFill>
                </a:rPr>
                <a:t>vision features</a:t>
              </a:r>
            </a:p>
          </p:txBody>
        </p:sp>
        <p:grpSp>
          <p:nvGrpSpPr>
            <p:cNvPr id="8239" name="Group 25"/>
            <p:cNvGrpSpPr>
              <a:grpSpLocks/>
            </p:cNvGrpSpPr>
            <p:nvPr/>
          </p:nvGrpSpPr>
          <p:grpSpPr bwMode="auto">
            <a:xfrm>
              <a:off x="5715000" y="800100"/>
              <a:ext cx="1356743" cy="948944"/>
              <a:chOff x="6619925" y="2658842"/>
              <a:chExt cx="2121469" cy="1591101"/>
            </a:xfrm>
          </p:grpSpPr>
          <p:pic>
            <p:nvPicPr>
              <p:cNvPr id="8243" name="Picture 3" descr="C:\Users\ang\Desktop\newpics\IMG_1778.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19925" y="2658842"/>
                <a:ext cx="2121469" cy="159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bwMode="auto">
              <a:xfrm>
                <a:off x="6987514" y="2889561"/>
                <a:ext cx="1393360" cy="981734"/>
              </a:xfrm>
              <a:prstGeom prst="rect">
                <a:avLst/>
              </a:prstGeom>
              <a:noFill/>
              <a:ln w="38100" cap="flat" cmpd="sng" algn="ctr">
                <a:solidFill>
                  <a:srgbClr val="00FF00"/>
                </a:solidFill>
                <a:prstDash val="solid"/>
                <a:round/>
                <a:headEnd type="none" w="med" len="med"/>
                <a:tailEnd type="none" w="med" len="med"/>
              </a:ln>
              <a:effectLst/>
            </p:spPr>
            <p:txBody>
              <a:bodyPr wrap="none" lIns="90487" tIns="44450" rIns="90487" bIns="44450"/>
              <a:lstStyle/>
              <a:p>
                <a:pPr eaLnBrk="0" hangingPunct="0">
                  <a:defRPr/>
                </a:pPr>
                <a:endParaRPr lang="en-US" sz="1050">
                  <a:solidFill>
                    <a:schemeClr val="bg1"/>
                  </a:solidFill>
                  <a:latin typeface="Helvetica" pitchFamily="34" charset="0"/>
                </a:endParaRPr>
              </a:p>
            </p:txBody>
          </p:sp>
        </p:grpSp>
        <p:sp>
          <p:nvSpPr>
            <p:cNvPr id="8240" name="TextBox 14"/>
            <p:cNvSpPr txBox="1">
              <a:spLocks noChangeArrowheads="1"/>
            </p:cNvSpPr>
            <p:nvPr/>
          </p:nvSpPr>
          <p:spPr bwMode="auto">
            <a:xfrm>
              <a:off x="5890732" y="1836501"/>
              <a:ext cx="1102412" cy="28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Recognition</a:t>
              </a:r>
            </a:p>
          </p:txBody>
        </p:sp>
        <p:sp>
          <p:nvSpPr>
            <p:cNvPr id="16" name="AutoShape 4"/>
            <p:cNvSpPr>
              <a:spLocks noChangeArrowheads="1"/>
            </p:cNvSpPr>
            <p:nvPr/>
          </p:nvSpPr>
          <p:spPr bwMode="auto">
            <a:xfrm rot="10800000">
              <a:off x="3557213" y="1113217"/>
              <a:ext cx="327150" cy="262568"/>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lstStyle/>
            <a:p>
              <a:pPr algn="ctr">
                <a:spcBef>
                  <a:spcPct val="100000"/>
                </a:spcBef>
                <a:defRPr/>
              </a:pPr>
              <a:endParaRPr lang="en-US" sz="1050">
                <a:solidFill>
                  <a:schemeClr val="bg1"/>
                </a:solidFill>
                <a:latin typeface="Helvetica" pitchFamily="34" charset="0"/>
              </a:endParaRPr>
            </a:p>
          </p:txBody>
        </p:sp>
        <p:sp>
          <p:nvSpPr>
            <p:cNvPr id="22" name="AutoShape 4"/>
            <p:cNvSpPr>
              <a:spLocks noChangeArrowheads="1"/>
            </p:cNvSpPr>
            <p:nvPr/>
          </p:nvSpPr>
          <p:spPr bwMode="auto">
            <a:xfrm rot="10800000">
              <a:off x="5219449" y="1104792"/>
              <a:ext cx="327150" cy="262568"/>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lstStyle/>
            <a:p>
              <a:pPr algn="ctr">
                <a:spcBef>
                  <a:spcPct val="100000"/>
                </a:spcBef>
                <a:defRPr/>
              </a:pPr>
              <a:endParaRPr lang="en-US" sz="1050">
                <a:solidFill>
                  <a:schemeClr val="bg1"/>
                </a:solidFill>
                <a:latin typeface="Helvetica" pitchFamily="34" charset="0"/>
              </a:endParaRPr>
            </a:p>
          </p:txBody>
        </p:sp>
      </p:grpSp>
      <p:grpSp>
        <p:nvGrpSpPr>
          <p:cNvPr id="6" name="Group 35"/>
          <p:cNvGrpSpPr>
            <a:grpSpLocks/>
          </p:cNvGrpSpPr>
          <p:nvPr/>
        </p:nvGrpSpPr>
        <p:grpSpPr bwMode="auto">
          <a:xfrm>
            <a:off x="2525711" y="4762501"/>
            <a:ext cx="6275387" cy="1914525"/>
            <a:chOff x="4992108" y="3449779"/>
            <a:chExt cx="4905086" cy="1280031"/>
          </a:xfrm>
        </p:grpSpPr>
        <p:grpSp>
          <p:nvGrpSpPr>
            <p:cNvPr id="8210" name="Group 62"/>
            <p:cNvGrpSpPr>
              <a:grpSpLocks/>
            </p:cNvGrpSpPr>
            <p:nvPr/>
          </p:nvGrpSpPr>
          <p:grpSpPr bwMode="auto">
            <a:xfrm>
              <a:off x="4992108" y="3449779"/>
              <a:ext cx="4905086" cy="1280031"/>
              <a:chOff x="2367662" y="2992580"/>
              <a:chExt cx="4905086" cy="1280031"/>
            </a:xfrm>
          </p:grpSpPr>
          <p:sp>
            <p:nvSpPr>
              <p:cNvPr id="8212" name="AutoShape 4"/>
              <p:cNvSpPr>
                <a:spLocks noChangeArrowheads="1"/>
              </p:cNvSpPr>
              <p:nvPr/>
            </p:nvSpPr>
            <p:spPr bwMode="auto">
              <a:xfrm rot="8475292">
                <a:off x="5942646" y="3212565"/>
                <a:ext cx="858315" cy="327241"/>
              </a:xfrm>
              <a:prstGeom prst="leftArrow">
                <a:avLst>
                  <a:gd name="adj1" fmla="val 50000"/>
                  <a:gd name="adj2" fmla="val 43788"/>
                </a:avLst>
              </a:prstGeom>
              <a:solidFill>
                <a:srgbClr val="00B0F0"/>
              </a:solidFill>
              <a:ln w="12700">
                <a:solidFill>
                  <a:schemeClr val="tx1"/>
                </a:solidFill>
                <a:miter lim="800000"/>
                <a:headEnd/>
                <a:tailEnd/>
              </a:ln>
            </p:spPr>
            <p:txBody>
              <a:bodyPr wrap="none" lIns="90487" tIns="44450" rIns="90487" bIns="44450" anchor="ct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endParaRPr lang="x-none" altLang="x-none">
                  <a:solidFill>
                    <a:schemeClr val="bg1"/>
                  </a:solidFill>
                </a:endParaRPr>
              </a:p>
            </p:txBody>
          </p:sp>
          <p:pic>
            <p:nvPicPr>
              <p:cNvPr id="8213" name="Picture 2" descr="C:\Users\ang\Desktop\supportingDocs\heli.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67662" y="3079836"/>
                <a:ext cx="1444318"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14" name="Group 26"/>
              <p:cNvGrpSpPr>
                <a:grpSpLocks/>
              </p:cNvGrpSpPr>
              <p:nvPr/>
            </p:nvGrpSpPr>
            <p:grpSpPr bwMode="auto">
              <a:xfrm>
                <a:off x="3960245" y="3028216"/>
                <a:ext cx="1877490" cy="1044501"/>
                <a:chOff x="2775699" y="5012368"/>
                <a:chExt cx="3456954" cy="1866488"/>
              </a:xfrm>
            </p:grpSpPr>
            <p:sp>
              <p:nvSpPr>
                <p:cNvPr id="8220" name="AutoShape 4"/>
                <p:cNvSpPr>
                  <a:spLocks noChangeArrowheads="1"/>
                </p:cNvSpPr>
                <p:nvPr/>
              </p:nvSpPr>
              <p:spPr bwMode="auto">
                <a:xfrm rot="10800000">
                  <a:off x="2775699" y="5433565"/>
                  <a:ext cx="822960" cy="365760"/>
                </a:xfrm>
                <a:prstGeom prst="leftArrow">
                  <a:avLst>
                    <a:gd name="adj1" fmla="val 50000"/>
                    <a:gd name="adj2" fmla="val 43781"/>
                  </a:avLst>
                </a:prstGeom>
                <a:solidFill>
                  <a:srgbClr val="00B0F0"/>
                </a:solidFill>
                <a:ln w="12700">
                  <a:solidFill>
                    <a:schemeClr val="tx1"/>
                  </a:solidFill>
                  <a:miter lim="800000"/>
                  <a:headEnd/>
                  <a:tailEnd/>
                </a:ln>
              </p:spPr>
              <p:txBody>
                <a:bodyPr wrap="none" lIns="90487" tIns="44450" rIns="90487" bIns="44450" anchor="ct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endParaRPr lang="x-none" altLang="x-none">
                    <a:solidFill>
                      <a:schemeClr val="bg1"/>
                    </a:solidFill>
                  </a:endParaRPr>
                </a:p>
              </p:txBody>
            </p:sp>
            <p:sp>
              <p:nvSpPr>
                <p:cNvPr id="8221" name="AutoShape 4"/>
                <p:cNvSpPr>
                  <a:spLocks noChangeArrowheads="1"/>
                </p:cNvSpPr>
                <p:nvPr/>
              </p:nvSpPr>
              <p:spPr bwMode="auto">
                <a:xfrm rot="10800000">
                  <a:off x="5409693" y="5454830"/>
                  <a:ext cx="822960" cy="365760"/>
                </a:xfrm>
                <a:prstGeom prst="leftArrow">
                  <a:avLst>
                    <a:gd name="adj1" fmla="val 50000"/>
                    <a:gd name="adj2" fmla="val 43781"/>
                  </a:avLst>
                </a:prstGeom>
                <a:solidFill>
                  <a:srgbClr val="00B0F0"/>
                </a:solidFill>
                <a:ln w="12700">
                  <a:solidFill>
                    <a:schemeClr val="tx1"/>
                  </a:solidFill>
                  <a:miter lim="800000"/>
                  <a:headEnd/>
                  <a:tailEnd/>
                </a:ln>
              </p:spPr>
              <p:txBody>
                <a:bodyPr wrap="none" lIns="90487" tIns="44450" rIns="90487" bIns="44450" anchor="ct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endParaRPr lang="x-none" altLang="x-none">
                    <a:solidFill>
                      <a:schemeClr val="bg1"/>
                    </a:solidFill>
                  </a:endParaRPr>
                </a:p>
              </p:txBody>
            </p:sp>
            <p:pic>
              <p:nvPicPr>
                <p:cNvPr id="8222"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49738" y="5012368"/>
                  <a:ext cx="1624583" cy="121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3" name="TextBox 49"/>
                <p:cNvSpPr txBox="1">
                  <a:spLocks noChangeArrowheads="1"/>
                </p:cNvSpPr>
                <p:nvPr/>
              </p:nvSpPr>
              <p:spPr bwMode="auto">
                <a:xfrm>
                  <a:off x="3072713" y="6217167"/>
                  <a:ext cx="2832099" cy="661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sz="1600">
                      <a:solidFill>
                        <a:schemeClr val="bg1"/>
                      </a:solidFill>
                    </a:rPr>
                    <a:t>Low-level state</a:t>
                  </a:r>
                </a:p>
                <a:p>
                  <a:pPr algn="ctr" eaLnBrk="1" hangingPunct="1"/>
                  <a:r>
                    <a:rPr lang="en-US" altLang="x-none" sz="1600">
                      <a:solidFill>
                        <a:schemeClr val="bg1"/>
                      </a:solidFill>
                    </a:rPr>
                    <a:t>features</a:t>
                  </a:r>
                </a:p>
              </p:txBody>
            </p:sp>
          </p:grpSp>
          <p:grpSp>
            <p:nvGrpSpPr>
              <p:cNvPr id="8215" name="Group 68"/>
              <p:cNvGrpSpPr>
                <a:grpSpLocks/>
              </p:cNvGrpSpPr>
              <p:nvPr/>
            </p:nvGrpSpPr>
            <p:grpSpPr bwMode="auto">
              <a:xfrm>
                <a:off x="5964136" y="2992580"/>
                <a:ext cx="994806" cy="913907"/>
                <a:chOff x="6381751" y="685798"/>
                <a:chExt cx="1343025" cy="1309805"/>
              </a:xfrm>
            </p:grpSpPr>
            <p:pic>
              <p:nvPicPr>
                <p:cNvPr id="8217"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81751" y="685798"/>
                  <a:ext cx="1343025" cy="1309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8" name="Freeform 44"/>
                <p:cNvSpPr>
                  <a:spLocks/>
                </p:cNvSpPr>
                <p:nvPr/>
              </p:nvSpPr>
              <p:spPr bwMode="auto">
                <a:xfrm flipH="1">
                  <a:off x="6562724" y="1143000"/>
                  <a:ext cx="209550" cy="266700"/>
                </a:xfrm>
                <a:custGeom>
                  <a:avLst/>
                  <a:gdLst>
                    <a:gd name="T0" fmla="*/ 34859 w 328612"/>
                    <a:gd name="T1" fmla="*/ 144070 h 493712"/>
                    <a:gd name="T2" fmla="*/ 127816 w 328612"/>
                    <a:gd name="T3" fmla="*/ 27332 h 493712"/>
                    <a:gd name="T4" fmla="*/ 0 w 328612"/>
                    <a:gd name="T5" fmla="*/ 10655 h 493712"/>
                    <a:gd name="T6" fmla="*/ 0 60000 65536"/>
                    <a:gd name="T7" fmla="*/ 0 60000 65536"/>
                    <a:gd name="T8" fmla="*/ 0 60000 65536"/>
                    <a:gd name="T9" fmla="*/ 0 w 328612"/>
                    <a:gd name="T10" fmla="*/ 0 h 493712"/>
                    <a:gd name="T11" fmla="*/ 328612 w 328612"/>
                    <a:gd name="T12" fmla="*/ 493712 h 493712"/>
                  </a:gdLst>
                  <a:ahLst/>
                  <a:cxnLst>
                    <a:cxn ang="T6">
                      <a:pos x="T0" y="T1"/>
                    </a:cxn>
                    <a:cxn ang="T7">
                      <a:pos x="T2" y="T3"/>
                    </a:cxn>
                    <a:cxn ang="T8">
                      <a:pos x="T4" y="T5"/>
                    </a:cxn>
                  </a:cxnLst>
                  <a:rect l="T9" t="T10" r="T11" b="T12"/>
                  <a:pathLst>
                    <a:path w="328612" h="493712">
                      <a:moveTo>
                        <a:pt x="85725" y="493712"/>
                      </a:moveTo>
                      <a:cubicBezTo>
                        <a:pt x="207168" y="331787"/>
                        <a:pt x="328612" y="169862"/>
                        <a:pt x="314325" y="93662"/>
                      </a:cubicBezTo>
                      <a:cubicBezTo>
                        <a:pt x="300037" y="17462"/>
                        <a:pt x="60325" y="0"/>
                        <a:pt x="0" y="36512"/>
                      </a:cubicBezTo>
                    </a:path>
                  </a:pathLst>
                </a:custGeom>
                <a:noFill/>
                <a:ln w="19050" cap="flat" cmpd="sng">
                  <a:solidFill>
                    <a:srgbClr val="00FF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19" name="Freeform 45"/>
                <p:cNvSpPr>
                  <a:spLocks/>
                </p:cNvSpPr>
                <p:nvPr/>
              </p:nvSpPr>
              <p:spPr bwMode="auto">
                <a:xfrm>
                  <a:off x="7353300" y="1158876"/>
                  <a:ext cx="193675" cy="279400"/>
                </a:xfrm>
                <a:custGeom>
                  <a:avLst/>
                  <a:gdLst>
                    <a:gd name="T0" fmla="*/ 42144 w 184150"/>
                    <a:gd name="T1" fmla="*/ 114241 h 315913"/>
                    <a:gd name="T2" fmla="*/ 31607 w 184150"/>
                    <a:gd name="T3" fmla="*/ 203646 h 315913"/>
                    <a:gd name="T4" fmla="*/ 105359 w 184150"/>
                    <a:gd name="T5" fmla="*/ 233447 h 315913"/>
                    <a:gd name="T6" fmla="*/ 200181 w 184150"/>
                    <a:gd name="T7" fmla="*/ 121691 h 315913"/>
                    <a:gd name="T8" fmla="*/ 126430 w 184150"/>
                    <a:gd name="T9" fmla="*/ 17384 h 315913"/>
                    <a:gd name="T10" fmla="*/ 0 w 184150"/>
                    <a:gd name="T11" fmla="*/ 17384 h 315913"/>
                    <a:gd name="T12" fmla="*/ 0 60000 65536"/>
                    <a:gd name="T13" fmla="*/ 0 60000 65536"/>
                    <a:gd name="T14" fmla="*/ 0 60000 65536"/>
                    <a:gd name="T15" fmla="*/ 0 60000 65536"/>
                    <a:gd name="T16" fmla="*/ 0 60000 65536"/>
                    <a:gd name="T17" fmla="*/ 0 60000 65536"/>
                    <a:gd name="T18" fmla="*/ 0 w 184150"/>
                    <a:gd name="T19" fmla="*/ 0 h 315913"/>
                    <a:gd name="T20" fmla="*/ 184150 w 184150"/>
                    <a:gd name="T21" fmla="*/ 315913 h 315913"/>
                  </a:gdLst>
                  <a:ahLst/>
                  <a:cxnLst>
                    <a:cxn ang="T12">
                      <a:pos x="T0" y="T1"/>
                    </a:cxn>
                    <a:cxn ang="T13">
                      <a:pos x="T2" y="T3"/>
                    </a:cxn>
                    <a:cxn ang="T14">
                      <a:pos x="T4" y="T5"/>
                    </a:cxn>
                    <a:cxn ang="T15">
                      <a:pos x="T6" y="T7"/>
                    </a:cxn>
                    <a:cxn ang="T16">
                      <a:pos x="T8" y="T9"/>
                    </a:cxn>
                    <a:cxn ang="T17">
                      <a:pos x="T10" y="T11"/>
                    </a:cxn>
                  </a:cxnLst>
                  <a:rect l="T18" t="T19" r="T20" b="T21"/>
                  <a:pathLst>
                    <a:path w="184150" h="315913">
                      <a:moveTo>
                        <a:pt x="38100" y="146050"/>
                      </a:moveTo>
                      <a:cubicBezTo>
                        <a:pt x="28575" y="190500"/>
                        <a:pt x="19050" y="234950"/>
                        <a:pt x="28575" y="260350"/>
                      </a:cubicBezTo>
                      <a:cubicBezTo>
                        <a:pt x="38100" y="285750"/>
                        <a:pt x="69850" y="315913"/>
                        <a:pt x="95250" y="298450"/>
                      </a:cubicBezTo>
                      <a:cubicBezTo>
                        <a:pt x="120650" y="280987"/>
                        <a:pt x="177800" y="201612"/>
                        <a:pt x="180975" y="155575"/>
                      </a:cubicBezTo>
                      <a:cubicBezTo>
                        <a:pt x="184150" y="109538"/>
                        <a:pt x="144462" y="44450"/>
                        <a:pt x="114300" y="22225"/>
                      </a:cubicBezTo>
                      <a:cubicBezTo>
                        <a:pt x="84138" y="0"/>
                        <a:pt x="0" y="22225"/>
                        <a:pt x="0" y="22225"/>
                      </a:cubicBezTo>
                    </a:path>
                  </a:pathLst>
                </a:custGeom>
                <a:noFill/>
                <a:ln w="19050" cap="flat" cmpd="sng">
                  <a:solidFill>
                    <a:srgbClr val="00FF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8216" name="TextBox 42"/>
              <p:cNvSpPr txBox="1">
                <a:spLocks noChangeArrowheads="1"/>
              </p:cNvSpPr>
              <p:nvPr/>
            </p:nvSpPr>
            <p:spPr bwMode="auto">
              <a:xfrm>
                <a:off x="5734620" y="3902326"/>
                <a:ext cx="1538128"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Action</a:t>
                </a:r>
              </a:p>
            </p:txBody>
          </p:sp>
        </p:grpSp>
        <p:sp>
          <p:nvSpPr>
            <p:cNvPr id="8211" name="TextBox 37"/>
            <p:cNvSpPr txBox="1">
              <a:spLocks noChangeArrowheads="1"/>
            </p:cNvSpPr>
            <p:nvPr/>
          </p:nvSpPr>
          <p:spPr bwMode="auto">
            <a:xfrm>
              <a:off x="5010225" y="4252643"/>
              <a:ext cx="1538128" cy="21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Helicopter</a:t>
              </a:r>
            </a:p>
          </p:txBody>
        </p:sp>
      </p:grpSp>
      <p:grpSp>
        <p:nvGrpSpPr>
          <p:cNvPr id="10" name="Group 58"/>
          <p:cNvGrpSpPr>
            <a:grpSpLocks/>
          </p:cNvGrpSpPr>
          <p:nvPr/>
        </p:nvGrpSpPr>
        <p:grpSpPr bwMode="auto">
          <a:xfrm>
            <a:off x="2967035" y="2705100"/>
            <a:ext cx="5033962" cy="1697038"/>
            <a:chOff x="2209800" y="2705100"/>
            <a:chExt cx="5034306" cy="1696610"/>
          </a:xfrm>
        </p:grpSpPr>
        <p:pic>
          <p:nvPicPr>
            <p:cNvPr id="8202" name="Picture 3" descr="C:\Documents and Settings\hllee\Application Data\SSH\temp\speech_dem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209800" y="2705100"/>
              <a:ext cx="1447800" cy="126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3" descr="C:\Documents and Settings\hllee\Application Data\SSH\temp\speech_dem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76700" y="2705100"/>
              <a:ext cx="144497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AutoShape 4"/>
            <p:cNvSpPr>
              <a:spLocks noChangeArrowheads="1"/>
            </p:cNvSpPr>
            <p:nvPr/>
          </p:nvSpPr>
          <p:spPr bwMode="auto">
            <a:xfrm rot="10800000">
              <a:off x="3695802" y="3200275"/>
              <a:ext cx="333398" cy="296788"/>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lstStyle/>
            <a:p>
              <a:pPr algn="ctr">
                <a:spcBef>
                  <a:spcPct val="100000"/>
                </a:spcBef>
                <a:defRPr/>
              </a:pPr>
              <a:endParaRPr lang="en-US" sz="1050">
                <a:solidFill>
                  <a:schemeClr val="bg1"/>
                </a:solidFill>
                <a:latin typeface="Helvetica" pitchFamily="34" charset="0"/>
              </a:endParaRPr>
            </a:p>
          </p:txBody>
        </p:sp>
        <p:sp>
          <p:nvSpPr>
            <p:cNvPr id="54" name="AutoShape 4"/>
            <p:cNvSpPr>
              <a:spLocks noChangeArrowheads="1"/>
            </p:cNvSpPr>
            <p:nvPr/>
          </p:nvSpPr>
          <p:spPr bwMode="auto">
            <a:xfrm rot="10800000">
              <a:off x="5610457" y="3200275"/>
              <a:ext cx="333398" cy="296788"/>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lstStyle/>
            <a:p>
              <a:pPr algn="ctr">
                <a:spcBef>
                  <a:spcPct val="100000"/>
                </a:spcBef>
                <a:defRPr/>
              </a:pPr>
              <a:endParaRPr lang="en-US" sz="1050">
                <a:solidFill>
                  <a:schemeClr val="bg1"/>
                </a:solidFill>
                <a:latin typeface="Helvetica" pitchFamily="34" charset="0"/>
              </a:endParaRPr>
            </a:p>
          </p:txBody>
        </p:sp>
        <p:sp>
          <p:nvSpPr>
            <p:cNvPr id="8206" name="TextBox 54"/>
            <p:cNvSpPr txBox="1">
              <a:spLocks noChangeArrowheads="1"/>
            </p:cNvSpPr>
            <p:nvPr/>
          </p:nvSpPr>
          <p:spPr bwMode="auto">
            <a:xfrm>
              <a:off x="2667000" y="4076700"/>
              <a:ext cx="653556" cy="32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Audio</a:t>
              </a:r>
            </a:p>
          </p:txBody>
        </p:sp>
        <p:sp>
          <p:nvSpPr>
            <p:cNvPr id="8207" name="TextBox 55"/>
            <p:cNvSpPr txBox="1">
              <a:spLocks noChangeArrowheads="1"/>
            </p:cNvSpPr>
            <p:nvPr/>
          </p:nvSpPr>
          <p:spPr bwMode="auto">
            <a:xfrm>
              <a:off x="4419600" y="4000500"/>
              <a:ext cx="653556" cy="32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sz="1600">
                  <a:solidFill>
                    <a:schemeClr val="bg1"/>
                  </a:solidFill>
                </a:rPr>
                <a:t>Low-level</a:t>
              </a:r>
            </a:p>
            <a:p>
              <a:pPr algn="ctr" eaLnBrk="1" hangingPunct="1"/>
              <a:r>
                <a:rPr lang="en-US" altLang="x-none" sz="1600">
                  <a:solidFill>
                    <a:schemeClr val="bg1"/>
                  </a:solidFill>
                </a:rPr>
                <a:t>audio features</a:t>
              </a:r>
            </a:p>
          </p:txBody>
        </p:sp>
        <p:sp>
          <p:nvSpPr>
            <p:cNvPr id="8208" name="TextBox 56"/>
            <p:cNvSpPr txBox="1">
              <a:spLocks noChangeArrowheads="1"/>
            </p:cNvSpPr>
            <p:nvPr/>
          </p:nvSpPr>
          <p:spPr bwMode="auto">
            <a:xfrm>
              <a:off x="6324600" y="3962400"/>
              <a:ext cx="647700" cy="32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sz="1600">
                  <a:solidFill>
                    <a:schemeClr val="bg1"/>
                  </a:solidFill>
                </a:rPr>
                <a:t>Speaker</a:t>
              </a:r>
            </a:p>
            <a:p>
              <a:pPr algn="ctr" eaLnBrk="1" hangingPunct="1"/>
              <a:r>
                <a:rPr lang="en-US" altLang="x-none" sz="1600">
                  <a:solidFill>
                    <a:schemeClr val="bg1"/>
                  </a:solidFill>
                </a:rPr>
                <a:t>identification</a:t>
              </a:r>
            </a:p>
          </p:txBody>
        </p:sp>
        <p:pic>
          <p:nvPicPr>
            <p:cNvPr id="8209" name="Picture 9" descr="honglak"/>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096000" y="2743200"/>
              <a:ext cx="1148106"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9" name="TextBox 59"/>
          <p:cNvSpPr txBox="1">
            <a:spLocks noChangeArrowheads="1"/>
          </p:cNvSpPr>
          <p:nvPr/>
        </p:nvSpPr>
        <p:spPr bwMode="auto">
          <a:xfrm>
            <a:off x="766761" y="1028701"/>
            <a:ext cx="1443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Object detection</a:t>
            </a:r>
          </a:p>
        </p:txBody>
      </p:sp>
      <p:sp>
        <p:nvSpPr>
          <p:cNvPr id="61" name="TextBox 60"/>
          <p:cNvSpPr txBox="1">
            <a:spLocks noChangeArrowheads="1"/>
          </p:cNvSpPr>
          <p:nvPr/>
        </p:nvSpPr>
        <p:spPr bwMode="auto">
          <a:xfrm>
            <a:off x="838197" y="3009901"/>
            <a:ext cx="1485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Audio classification</a:t>
            </a:r>
          </a:p>
        </p:txBody>
      </p:sp>
      <p:sp>
        <p:nvSpPr>
          <p:cNvPr id="62" name="TextBox 61"/>
          <p:cNvSpPr txBox="1">
            <a:spLocks noChangeArrowheads="1"/>
          </p:cNvSpPr>
          <p:nvPr/>
        </p:nvSpPr>
        <p:spPr bwMode="auto">
          <a:xfrm>
            <a:off x="761997" y="5029201"/>
            <a:ext cx="1485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Helicopter control </a:t>
            </a:r>
          </a:p>
        </p:txBody>
      </p:sp>
      <p:sp>
        <p:nvSpPr>
          <p:cNvPr id="52" name="Rectangle 51"/>
          <p:cNvSpPr/>
          <p:nvPr/>
        </p:nvSpPr>
        <p:spPr>
          <a:xfrm>
            <a:off x="8459459" y="4505188"/>
            <a:ext cx="3460597" cy="2150723"/>
          </a:xfrm>
          <a:prstGeom prst="rect">
            <a:avLst/>
          </a:prstGeom>
          <a:solidFill>
            <a:srgbClr val="FF9300"/>
          </a:solidFill>
          <a:ln w="25400" cap="flat" cmpd="sng" algn="ctr">
            <a:solidFill>
              <a:srgbClr val="FF0000"/>
            </a:solidFill>
            <a:prstDash val="solid"/>
          </a:ln>
          <a:effectLst/>
        </p:spPr>
        <p:txBody>
          <a:bodyPr lIns="91419" tIns="45710" rIns="91419" bIns="45710" anchor="ctr"/>
          <a:lstStyle/>
          <a:p>
            <a:pPr algn="ctr">
              <a:defRPr/>
            </a:pPr>
            <a:r>
              <a:rPr lang="en-US" altLang="ko-KR" sz="2000" kern="0" dirty="0">
                <a:latin typeface="Calibri"/>
                <a:ea typeface="맑은 고딕"/>
              </a:rPr>
              <a:t>Problems of hand-tuned features</a:t>
            </a:r>
          </a:p>
          <a:p>
            <a:pPr algn="ctr">
              <a:defRPr/>
            </a:pPr>
            <a:r>
              <a:rPr lang="en-US" altLang="ko-KR" sz="2000" kern="0" dirty="0">
                <a:latin typeface="Calibri"/>
                <a:ea typeface="맑은 고딕"/>
              </a:rPr>
              <a:t>1. </a:t>
            </a:r>
            <a:r>
              <a:rPr lang="en-US" altLang="ko-KR" sz="2000" kern="0" dirty="0" smtClean="0">
                <a:latin typeface="Calibri"/>
                <a:ea typeface="맑은 고딕"/>
              </a:rPr>
              <a:t>Need </a:t>
            </a:r>
            <a:r>
              <a:rPr lang="en-US" altLang="ko-KR" sz="2000" kern="0" dirty="0">
                <a:latin typeface="Calibri"/>
                <a:ea typeface="맑은 고딕"/>
              </a:rPr>
              <a:t>expert knowledge</a:t>
            </a:r>
          </a:p>
          <a:p>
            <a:pPr algn="ctr">
              <a:defRPr/>
            </a:pPr>
            <a:r>
              <a:rPr lang="en-US" altLang="ko-KR" sz="2000" kern="0" dirty="0">
                <a:latin typeface="Calibri"/>
                <a:ea typeface="맑은 고딕"/>
              </a:rPr>
              <a:t>2. Time-consuming and expensive</a:t>
            </a:r>
          </a:p>
          <a:p>
            <a:pPr algn="ctr">
              <a:defRPr/>
            </a:pPr>
            <a:r>
              <a:rPr lang="en-US" altLang="ko-KR" sz="2000" kern="0" dirty="0">
                <a:latin typeface="Calibri"/>
                <a:ea typeface="맑은 고딕"/>
              </a:rPr>
              <a:t>3. Does not generalize to other domains</a:t>
            </a:r>
            <a:endParaRPr lang="ko-KR" altLang="en-US" sz="2000" kern="0" dirty="0">
              <a:latin typeface="Calibri"/>
              <a:ea typeface="맑은 고딕"/>
            </a:endParaRPr>
          </a:p>
        </p:txBody>
      </p:sp>
    </p:spTree>
    <p:extLst>
      <p:ext uri="{BB962C8B-B14F-4D97-AF65-F5344CB8AC3E}">
        <p14:creationId xmlns:p14="http://schemas.microsoft.com/office/powerpoint/2010/main" val="1775869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ng\Desktop\Brodmann_41_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40138" y="4021139"/>
            <a:ext cx="36814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7497763" y="6224686"/>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smtClean="0">
                <a:latin typeface="Arial" charset="0"/>
              </a:rPr>
              <a:t>Source: Andrew Ng; </a:t>
            </a:r>
            <a:r>
              <a:rPr lang="en-US" altLang="x-none" sz="1200" dirty="0" err="1" smtClean="0">
                <a:latin typeface="Arial" charset="0"/>
              </a:rPr>
              <a:t>BrainPort</a:t>
            </a:r>
            <a:r>
              <a:rPr lang="en-US" altLang="x-none" sz="1200" dirty="0">
                <a:latin typeface="Arial" charset="0"/>
              </a:rPr>
              <a:t>; Martinez et al; Roe et al</a:t>
            </a:r>
            <a:r>
              <a:rPr lang="en-US" altLang="x-none" sz="1200" dirty="0" smtClean="0">
                <a:latin typeface="Arial" charset="0"/>
              </a:rPr>
              <a:t>.</a:t>
            </a:r>
            <a:endParaRPr lang="en-US" altLang="x-none" sz="1200" dirty="0">
              <a:latin typeface="Arial" charset="0"/>
            </a:endParaRPr>
          </a:p>
        </p:txBody>
      </p:sp>
      <p:grpSp>
        <p:nvGrpSpPr>
          <p:cNvPr id="14342" name="Group 26"/>
          <p:cNvGrpSpPr>
            <a:grpSpLocks/>
          </p:cNvGrpSpPr>
          <p:nvPr/>
        </p:nvGrpSpPr>
        <p:grpSpPr bwMode="auto">
          <a:xfrm>
            <a:off x="1962838" y="862072"/>
            <a:ext cx="4095750" cy="2349500"/>
            <a:chOff x="426235" y="1146412"/>
            <a:chExt cx="4096007" cy="2348891"/>
          </a:xfrm>
        </p:grpSpPr>
        <p:pic>
          <p:nvPicPr>
            <p:cNvPr id="1435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3" name="TextBox 9"/>
          <p:cNvSpPr txBox="1">
            <a:spLocks noChangeArrowheads="1"/>
          </p:cNvSpPr>
          <p:nvPr/>
        </p:nvSpPr>
        <p:spPr bwMode="auto">
          <a:xfrm>
            <a:off x="6897689" y="3162300"/>
            <a:ext cx="308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Human echolocation (sonar)</a:t>
            </a:r>
          </a:p>
        </p:txBody>
      </p:sp>
      <p:pic>
        <p:nvPicPr>
          <p:cNvPr id="14344"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13538" y="847725"/>
            <a:ext cx="33591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c 10"/>
          <p:cNvSpPr/>
          <p:nvPr/>
        </p:nvSpPr>
        <p:spPr bwMode="auto">
          <a:xfrm rot="12896089">
            <a:off x="8499475" y="1630363"/>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2" name="Arc 11"/>
          <p:cNvSpPr/>
          <p:nvPr/>
        </p:nvSpPr>
        <p:spPr bwMode="auto">
          <a:xfrm rot="12896089">
            <a:off x="8148639" y="1709738"/>
            <a:ext cx="363537"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3" name="Arc 12"/>
          <p:cNvSpPr/>
          <p:nvPr/>
        </p:nvSpPr>
        <p:spPr bwMode="auto">
          <a:xfrm rot="12896089">
            <a:off x="8321675" y="1681163"/>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4348" name="TextBox 17"/>
          <p:cNvSpPr txBox="1">
            <a:spLocks noChangeArrowheads="1"/>
          </p:cNvSpPr>
          <p:nvPr/>
        </p:nvSpPr>
        <p:spPr bwMode="auto">
          <a:xfrm>
            <a:off x="7553326" y="4727576"/>
            <a:ext cx="3114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2400" dirty="0">
                <a:solidFill>
                  <a:srgbClr val="FF9300"/>
                </a:solidFill>
                <a:latin typeface="Arial" charset="0"/>
              </a:rPr>
              <a:t>Auditory cortex learns to see. </a:t>
            </a:r>
          </a:p>
        </p:txBody>
      </p:sp>
      <p:pic>
        <p:nvPicPr>
          <p:cNvPr id="14349"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851151" y="5348288"/>
            <a:ext cx="6127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20"/>
          <p:cNvSpPr txBox="1">
            <a:spLocks noChangeArrowheads="1"/>
          </p:cNvSpPr>
          <p:nvPr/>
        </p:nvSpPr>
        <p:spPr bwMode="auto">
          <a:xfrm>
            <a:off x="4970464" y="5732463"/>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a:solidFill>
                  <a:srgbClr val="000000"/>
                </a:solidFill>
                <a:latin typeface="Arial" charset="0"/>
              </a:rPr>
              <a:t>Auditory </a:t>
            </a:r>
          </a:p>
          <a:p>
            <a:pPr algn="ctr" eaLnBrk="1" hangingPunct="1"/>
            <a:r>
              <a:rPr lang="en-US" altLang="x-none">
                <a:solidFill>
                  <a:srgbClr val="000000"/>
                </a:solidFill>
                <a:latin typeface="Arial" charset="0"/>
              </a:rPr>
              <a:t>Cortex</a:t>
            </a:r>
          </a:p>
        </p:txBody>
      </p:sp>
      <p:cxnSp>
        <p:nvCxnSpPr>
          <p:cNvPr id="14351" name="Straight Arrow Connector 19"/>
          <p:cNvCxnSpPr>
            <a:cxnSpLocks noChangeShapeType="1"/>
          </p:cNvCxnSpPr>
          <p:nvPr/>
        </p:nvCxnSpPr>
        <p:spPr bwMode="auto">
          <a:xfrm flipV="1">
            <a:off x="3463925" y="5470526"/>
            <a:ext cx="2355850" cy="360363"/>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3395663" y="4733926"/>
            <a:ext cx="2373312" cy="70167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433638" y="4346576"/>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4184650" y="5522913"/>
            <a:ext cx="304800" cy="304800"/>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TextBox 17"/>
          <p:cNvSpPr txBox="1">
            <a:spLocks noChangeArrowheads="1"/>
          </p:cNvSpPr>
          <p:nvPr/>
        </p:nvSpPr>
        <p:spPr bwMode="auto">
          <a:xfrm>
            <a:off x="2761351" y="3173473"/>
            <a:ext cx="3114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2400" smtClean="0">
                <a:solidFill>
                  <a:srgbClr val="FF9300"/>
                </a:solidFill>
                <a:latin typeface="Arial" charset="0"/>
              </a:rPr>
              <a:t>Sensory </a:t>
            </a:r>
            <a:r>
              <a:rPr lang="en-US" altLang="x-none" sz="2400" dirty="0">
                <a:solidFill>
                  <a:srgbClr val="FF9300"/>
                </a:solidFill>
                <a:latin typeface="Arial" charset="0"/>
              </a:rPr>
              <a:t>cortex learns to see. </a:t>
            </a:r>
          </a:p>
        </p:txBody>
      </p:sp>
      <p:sp>
        <p:nvSpPr>
          <p:cNvPr id="27" name="TextBox 26"/>
          <p:cNvSpPr txBox="1"/>
          <p:nvPr/>
        </p:nvSpPr>
        <p:spPr>
          <a:xfrm>
            <a:off x="831936" y="299482"/>
            <a:ext cx="4004943" cy="369332"/>
          </a:xfrm>
          <a:prstGeom prst="rect">
            <a:avLst/>
          </a:prstGeom>
          <a:solidFill>
            <a:srgbClr val="FF9300"/>
          </a:solidFill>
        </p:spPr>
        <p:txBody>
          <a:bodyPr wrap="none" rtlCol="0">
            <a:spAutoFit/>
          </a:bodyPr>
          <a:lstStyle/>
          <a:p>
            <a:r>
              <a:rPr lang="en-US" dirty="0" smtClean="0"/>
              <a:t>The One Learning Algorithm Hypothesis</a:t>
            </a:r>
            <a:endParaRPr lang="en-US" dirty="0"/>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3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1399213"/>
            <a:ext cx="6883400" cy="4127500"/>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smtClean="0"/>
              <a:t>Source: </a:t>
            </a:r>
            <a:r>
              <a:rPr lang="en-US" sz="1000" dirty="0" err="1" smtClean="0"/>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smtClean="0"/>
              <a:t>Universality Theorem</a:t>
            </a:r>
            <a:r>
              <a:rPr lang="en-US" dirty="0" smtClean="0"/>
              <a:t>: A three-layer neural network can calculate </a:t>
            </a:r>
            <a:r>
              <a:rPr lang="en-US" i="1" dirty="0" smtClean="0"/>
              <a:t>any</a:t>
            </a:r>
            <a:r>
              <a:rPr lang="en-US" dirty="0" smtClean="0"/>
              <a:t> function (to a close approximation). </a:t>
            </a:r>
          </a:p>
          <a:p>
            <a:endParaRPr lang="en-US" dirty="0" smtClean="0"/>
          </a:p>
          <a:p>
            <a:r>
              <a:rPr lang="en-US" dirty="0" smtClean="0"/>
              <a:t>CAUTION: </a:t>
            </a:r>
            <a:r>
              <a:rPr lang="en-US" dirty="0"/>
              <a:t>T</a:t>
            </a:r>
            <a:r>
              <a:rPr lang="en-US" dirty="0" smtClean="0"/>
              <a:t>hat a function can be </a:t>
            </a:r>
            <a:r>
              <a:rPr lang="en-US" i="1" dirty="0" smtClean="0"/>
              <a:t>calculated</a:t>
            </a:r>
            <a:r>
              <a:rPr lang="en-US" dirty="0" smtClean="0"/>
              <a:t> doesn’t mean it can be </a:t>
            </a:r>
            <a:r>
              <a:rPr lang="en-US" i="1" dirty="0" smtClean="0"/>
              <a:t>learned</a:t>
            </a:r>
            <a:r>
              <a:rPr lang="en-US" dirty="0" smtClean="0"/>
              <a:t>.</a:t>
            </a:r>
            <a:endParaRPr lang="en-US" dirty="0"/>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smtClean="0"/>
              <a:t>Check out Michael Nielsen’s online book for </a:t>
            </a:r>
            <a:r>
              <a:rPr lang="en-US" dirty="0"/>
              <a:t>more information: http://</a:t>
            </a:r>
            <a:r>
              <a:rPr lang="en-US" dirty="0" err="1" smtClean="0"/>
              <a:t>neuralnetworksanddeeplearning.com</a:t>
            </a:r>
            <a:r>
              <a:rPr lang="en-US" dirty="0" smtClean="0"/>
              <a:t>/chap4.html</a:t>
            </a:r>
            <a:endParaRPr lang="en-US" dirty="0"/>
          </a:p>
        </p:txBody>
      </p:sp>
    </p:spTree>
    <p:extLst>
      <p:ext uri="{BB962C8B-B14F-4D97-AF65-F5344CB8AC3E}">
        <p14:creationId xmlns:p14="http://schemas.microsoft.com/office/powerpoint/2010/main" val="19746249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97102"/>
            <a:ext cx="12192000" cy="6063795"/>
          </a:xfrm>
          <a:prstGeom prst="rect">
            <a:avLst/>
          </a:prstGeom>
        </p:spPr>
      </p:pic>
      <p:sp>
        <p:nvSpPr>
          <p:cNvPr id="3" name="TextBox 2"/>
          <p:cNvSpPr txBox="1"/>
          <p:nvPr/>
        </p:nvSpPr>
        <p:spPr>
          <a:xfrm>
            <a:off x="10171575" y="6183898"/>
            <a:ext cx="2020425" cy="276999"/>
          </a:xfrm>
          <a:prstGeom prst="rect">
            <a:avLst/>
          </a:prstGeom>
          <a:noFill/>
        </p:spPr>
        <p:txBody>
          <a:bodyPr wrap="none" rtlCol="0">
            <a:spAutoFit/>
          </a:bodyPr>
          <a:lstStyle/>
          <a:p>
            <a:r>
              <a:rPr lang="en-US" sz="1200" dirty="0" smtClean="0"/>
              <a:t>Source: </a:t>
            </a:r>
            <a:r>
              <a:rPr lang="en-US" sz="1200" dirty="0" err="1" smtClean="0"/>
              <a:t>www.cbinsights.com</a:t>
            </a:r>
            <a:endParaRPr lang="en-US" sz="1200" dirty="0"/>
          </a:p>
        </p:txBody>
      </p:sp>
    </p:spTree>
    <p:extLst>
      <p:ext uri="{BB962C8B-B14F-4D97-AF65-F5344CB8AC3E}">
        <p14:creationId xmlns:p14="http://schemas.microsoft.com/office/powerpoint/2010/main" val="484497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762000" y="926068"/>
            <a:ext cx="3417888" cy="4592638"/>
            <a:chOff x="5493720" y="702245"/>
            <a:chExt cx="3418045" cy="4593882"/>
          </a:xfrm>
        </p:grpSpPr>
        <p:pic>
          <p:nvPicPr>
            <p:cNvPr id="16392" name="Picture 5" descr="C:\Users\ang\Desktop\pics.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93720" y="702245"/>
              <a:ext cx="3418045" cy="167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393" name="Straight Arrow Connector 11"/>
            <p:cNvCxnSpPr>
              <a:cxnSpLocks noChangeShapeType="1"/>
            </p:cNvCxnSpPr>
            <p:nvPr/>
          </p:nvCxnSpPr>
          <p:spPr bwMode="auto">
            <a:xfrm rot="5400000">
              <a:off x="6915499" y="3044156"/>
              <a:ext cx="537670" cy="1588"/>
            </a:xfrm>
            <a:prstGeom prst="straightConnector1">
              <a:avLst/>
            </a:prstGeom>
            <a:noFill/>
            <a:ln w="38100">
              <a:solidFill>
                <a:srgbClr val="0070C0"/>
              </a:solidFill>
              <a:round/>
              <a:headEnd/>
              <a:tailEnd type="arrow" w="med" len="med"/>
            </a:ln>
            <a:extLst>
              <a:ext uri="{909E8E84-426E-40DD-AFC4-6F175D3DCCD1}">
                <a14:hiddenFill xmlns:a14="http://schemas.microsoft.com/office/drawing/2010/main">
                  <a:noFill/>
                </a14:hiddenFill>
              </a:ext>
            </a:extLst>
          </p:spPr>
        </p:cxnSp>
        <p:sp>
          <p:nvSpPr>
            <p:cNvPr id="16394" name="TextBox 12"/>
            <p:cNvSpPr txBox="1">
              <a:spLocks noChangeArrowheads="1"/>
            </p:cNvSpPr>
            <p:nvPr/>
          </p:nvSpPr>
          <p:spPr bwMode="auto">
            <a:xfrm>
              <a:off x="6171249" y="2392065"/>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Unlabeled images</a:t>
              </a:r>
            </a:p>
          </p:txBody>
        </p:sp>
        <p:sp>
          <p:nvSpPr>
            <p:cNvPr id="16395" name="AutoShape 4"/>
            <p:cNvSpPr>
              <a:spLocks noChangeArrowheads="1"/>
            </p:cNvSpPr>
            <p:nvPr/>
          </p:nvSpPr>
          <p:spPr bwMode="auto">
            <a:xfrm>
              <a:off x="6415440" y="3352190"/>
              <a:ext cx="1658880" cy="829527"/>
            </a:xfrm>
            <a:prstGeom prst="roundRect">
              <a:avLst>
                <a:gd name="adj" fmla="val 171"/>
              </a:avLst>
            </a:prstGeom>
            <a:solidFill>
              <a:srgbClr val="E6E6FF"/>
            </a:solidFill>
            <a:ln w="9525">
              <a:solidFill>
                <a:srgbClr val="000000"/>
              </a:solidFill>
              <a:round/>
              <a:headEnd/>
              <a:tailEnd/>
            </a:ln>
          </p:spPr>
          <p:txBody>
            <a:bodyPr lIns="81615" tIns="40807" rIns="81615" bIns="40807" anchor="ctr" anchorCtr="1"/>
            <a:lstStyle>
              <a:lvl1pPr defTabSz="406400" eaLnBrk="0" hangingPunct="0">
                <a:tabLst>
                  <a:tab pos="655638" algn="l"/>
                  <a:tab pos="1312863" algn="l"/>
                </a:tabLst>
                <a:defRPr>
                  <a:solidFill>
                    <a:schemeClr val="tx1"/>
                  </a:solidFill>
                  <a:latin typeface="Helvetica" charset="0"/>
                  <a:ea typeface="Arial" charset="0"/>
                  <a:cs typeface="Arial" charset="0"/>
                </a:defRPr>
              </a:lvl1pPr>
              <a:lvl2pPr marL="742950" indent="-285750" defTabSz="406400" eaLnBrk="0" hangingPunct="0">
                <a:tabLst>
                  <a:tab pos="655638" algn="l"/>
                  <a:tab pos="1312863" algn="l"/>
                </a:tabLst>
                <a:defRPr>
                  <a:solidFill>
                    <a:schemeClr val="tx1"/>
                  </a:solidFill>
                  <a:latin typeface="Helvetica" charset="0"/>
                  <a:ea typeface="Arial" charset="0"/>
                  <a:cs typeface="Arial" charset="0"/>
                </a:defRPr>
              </a:lvl2pPr>
              <a:lvl3pPr marL="1143000" indent="-228600" defTabSz="406400" eaLnBrk="0" hangingPunct="0">
                <a:tabLst>
                  <a:tab pos="655638" algn="l"/>
                  <a:tab pos="1312863" algn="l"/>
                </a:tabLst>
                <a:defRPr>
                  <a:solidFill>
                    <a:schemeClr val="tx1"/>
                  </a:solidFill>
                  <a:latin typeface="Helvetica" charset="0"/>
                  <a:ea typeface="Arial" charset="0"/>
                  <a:cs typeface="Arial" charset="0"/>
                </a:defRPr>
              </a:lvl3pPr>
              <a:lvl4pPr marL="1600200" indent="-228600" defTabSz="406400" eaLnBrk="0" hangingPunct="0">
                <a:tabLst>
                  <a:tab pos="655638" algn="l"/>
                  <a:tab pos="1312863" algn="l"/>
                </a:tabLst>
                <a:defRPr>
                  <a:solidFill>
                    <a:schemeClr val="tx1"/>
                  </a:solidFill>
                  <a:latin typeface="Helvetica" charset="0"/>
                  <a:ea typeface="Arial" charset="0"/>
                  <a:cs typeface="Arial" charset="0"/>
                </a:defRPr>
              </a:lvl4pPr>
              <a:lvl5pPr marL="2057400" indent="-228600" defTabSz="406400" eaLnBrk="0" hangingPunct="0">
                <a:tabLst>
                  <a:tab pos="655638" algn="l"/>
                  <a:tab pos="1312863" algn="l"/>
                </a:tabLst>
                <a:defRPr>
                  <a:solidFill>
                    <a:schemeClr val="tx1"/>
                  </a:solidFill>
                  <a:latin typeface="Helvetica" charset="0"/>
                  <a:ea typeface="Arial" charset="0"/>
                  <a:cs typeface="Arial" charset="0"/>
                </a:defRPr>
              </a:lvl5pPr>
              <a:lvl6pPr marL="2514600" indent="-228600" defTabSz="406400" eaLnBrk="0" fontAlgn="base" hangingPunct="0">
                <a:spcBef>
                  <a:spcPct val="0"/>
                </a:spcBef>
                <a:spcAft>
                  <a:spcPct val="0"/>
                </a:spcAft>
                <a:tabLst>
                  <a:tab pos="655638" algn="l"/>
                  <a:tab pos="1312863" algn="l"/>
                </a:tabLst>
                <a:defRPr>
                  <a:solidFill>
                    <a:schemeClr val="tx1"/>
                  </a:solidFill>
                  <a:latin typeface="Helvetica" charset="0"/>
                  <a:ea typeface="Arial" charset="0"/>
                  <a:cs typeface="Arial" charset="0"/>
                </a:defRPr>
              </a:lvl6pPr>
              <a:lvl7pPr marL="2971800" indent="-228600" defTabSz="406400" eaLnBrk="0" fontAlgn="base" hangingPunct="0">
                <a:spcBef>
                  <a:spcPct val="0"/>
                </a:spcBef>
                <a:spcAft>
                  <a:spcPct val="0"/>
                </a:spcAft>
                <a:tabLst>
                  <a:tab pos="655638" algn="l"/>
                  <a:tab pos="1312863" algn="l"/>
                </a:tabLst>
                <a:defRPr>
                  <a:solidFill>
                    <a:schemeClr val="tx1"/>
                  </a:solidFill>
                  <a:latin typeface="Helvetica" charset="0"/>
                  <a:ea typeface="Arial" charset="0"/>
                  <a:cs typeface="Arial" charset="0"/>
                </a:defRPr>
              </a:lvl7pPr>
              <a:lvl8pPr marL="3429000" indent="-228600" defTabSz="406400" eaLnBrk="0" fontAlgn="base" hangingPunct="0">
                <a:spcBef>
                  <a:spcPct val="0"/>
                </a:spcBef>
                <a:spcAft>
                  <a:spcPct val="0"/>
                </a:spcAft>
                <a:tabLst>
                  <a:tab pos="655638" algn="l"/>
                  <a:tab pos="1312863" algn="l"/>
                </a:tabLst>
                <a:defRPr>
                  <a:solidFill>
                    <a:schemeClr val="tx1"/>
                  </a:solidFill>
                  <a:latin typeface="Helvetica" charset="0"/>
                  <a:ea typeface="Arial" charset="0"/>
                  <a:cs typeface="Arial" charset="0"/>
                </a:defRPr>
              </a:lvl8pPr>
              <a:lvl9pPr marL="3886200" indent="-228600" defTabSz="406400" eaLnBrk="0" fontAlgn="base" hangingPunct="0">
                <a:spcBef>
                  <a:spcPct val="0"/>
                </a:spcBef>
                <a:spcAft>
                  <a:spcPct val="0"/>
                </a:spcAft>
                <a:tabLst>
                  <a:tab pos="655638" algn="l"/>
                  <a:tab pos="1312863" algn="l"/>
                </a:tabLst>
                <a:defRPr>
                  <a:solidFill>
                    <a:schemeClr val="tx1"/>
                  </a:solidFill>
                  <a:latin typeface="Helvetica" charset="0"/>
                  <a:ea typeface="Arial" charset="0"/>
                  <a:cs typeface="Arial" charset="0"/>
                </a:defRPr>
              </a:lvl9pPr>
            </a:lstStyle>
            <a:p>
              <a:pPr algn="ctr" eaLnBrk="1" hangingPunct="1">
                <a:lnSpc>
                  <a:spcPct val="93000"/>
                </a:lnSpc>
                <a:buClr>
                  <a:srgbClr val="000000"/>
                </a:buClr>
                <a:buSzPct val="45000"/>
              </a:pPr>
              <a:r>
                <a:rPr lang="en-GB" altLang="x-none" sz="2200">
                  <a:solidFill>
                    <a:srgbClr val="000000"/>
                  </a:solidFill>
                  <a:latin typeface="Arial" charset="0"/>
                </a:rPr>
                <a:t>Learning</a:t>
              </a:r>
            </a:p>
            <a:p>
              <a:pPr algn="ctr" eaLnBrk="1" hangingPunct="1">
                <a:lnSpc>
                  <a:spcPct val="93000"/>
                </a:lnSpc>
                <a:buClr>
                  <a:srgbClr val="000000"/>
                </a:buClr>
                <a:buSzPct val="45000"/>
              </a:pPr>
              <a:r>
                <a:rPr lang="en-GB" altLang="x-none" sz="2200">
                  <a:solidFill>
                    <a:srgbClr val="000000"/>
                  </a:solidFill>
                  <a:latin typeface="Arial" charset="0"/>
                </a:rPr>
                <a:t>algorithm</a:t>
              </a:r>
            </a:p>
          </p:txBody>
        </p:sp>
        <p:cxnSp>
          <p:nvCxnSpPr>
            <p:cNvPr id="16396" name="Straight Arrow Connector 15"/>
            <p:cNvCxnSpPr>
              <a:cxnSpLocks noChangeShapeType="1"/>
            </p:cNvCxnSpPr>
            <p:nvPr/>
          </p:nvCxnSpPr>
          <p:spPr bwMode="auto">
            <a:xfrm rot="5400000">
              <a:off x="6915499" y="4618761"/>
              <a:ext cx="537670" cy="1588"/>
            </a:xfrm>
            <a:prstGeom prst="straightConnector1">
              <a:avLst/>
            </a:prstGeom>
            <a:noFill/>
            <a:ln w="38100">
              <a:solidFill>
                <a:srgbClr val="0070C0"/>
              </a:solidFill>
              <a:round/>
              <a:headEnd/>
              <a:tailEnd type="arrow" w="med" len="med"/>
            </a:ln>
            <a:extLst>
              <a:ext uri="{909E8E84-426E-40DD-AFC4-6F175D3DCCD1}">
                <a14:hiddenFill xmlns:a14="http://schemas.microsoft.com/office/drawing/2010/main">
                  <a:noFill/>
                </a14:hiddenFill>
              </a:ext>
            </a:extLst>
          </p:spPr>
        </p:cxnSp>
        <p:sp>
          <p:nvSpPr>
            <p:cNvPr id="16397" name="TextBox 16"/>
            <p:cNvSpPr txBox="1">
              <a:spLocks noChangeArrowheads="1"/>
            </p:cNvSpPr>
            <p:nvPr/>
          </p:nvSpPr>
          <p:spPr bwMode="auto">
            <a:xfrm>
              <a:off x="5954580" y="4926795"/>
              <a:ext cx="2518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Feature representation</a:t>
              </a:r>
            </a:p>
          </p:txBody>
        </p:sp>
      </p:grpSp>
      <p:sp>
        <p:nvSpPr>
          <p:cNvPr id="15" name="TextBox 14"/>
          <p:cNvSpPr txBox="1"/>
          <p:nvPr/>
        </p:nvSpPr>
        <p:spPr>
          <a:xfrm>
            <a:off x="556511" y="299482"/>
            <a:ext cx="4322017" cy="369332"/>
          </a:xfrm>
          <a:prstGeom prst="rect">
            <a:avLst/>
          </a:prstGeom>
          <a:solidFill>
            <a:srgbClr val="FF9300"/>
          </a:solidFill>
        </p:spPr>
        <p:txBody>
          <a:bodyPr wrap="none" rtlCol="0">
            <a:spAutoFit/>
          </a:bodyPr>
          <a:lstStyle/>
          <a:p>
            <a:r>
              <a:rPr lang="en-US" dirty="0" smtClean="0"/>
              <a:t>The goal of unsupervised feature extraction</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37734" y="0"/>
            <a:ext cx="7154266" cy="6858000"/>
          </a:xfrm>
          <a:prstGeom prst="rect">
            <a:avLst/>
          </a:prstGeom>
        </p:spPr>
      </p:pic>
      <p:sp>
        <p:nvSpPr>
          <p:cNvPr id="11" name="TextBox 10"/>
          <p:cNvSpPr txBox="1"/>
          <p:nvPr/>
        </p:nvSpPr>
        <p:spPr>
          <a:xfrm>
            <a:off x="686584" y="6263583"/>
            <a:ext cx="4061870" cy="246221"/>
          </a:xfrm>
          <a:prstGeom prst="rect">
            <a:avLst/>
          </a:prstGeom>
          <a:noFill/>
        </p:spPr>
        <p:txBody>
          <a:bodyPr wrap="square" rtlCol="0">
            <a:spAutoFit/>
          </a:bodyPr>
          <a:lstStyle/>
          <a:p>
            <a:r>
              <a:rPr lang="en-US" sz="1000" dirty="0" smtClean="0"/>
              <a:t>Source: Andrew Ng; Mahendran and </a:t>
            </a:r>
            <a:r>
              <a:rPr lang="en-US" sz="1000" dirty="0" err="1" smtClean="0"/>
              <a:t>Veldadi</a:t>
            </a:r>
            <a:r>
              <a:rPr lang="en-US" sz="1000" dirty="0" smtClean="0"/>
              <a:t> 2015</a:t>
            </a:r>
            <a:endParaRPr lang="en-US" sz="1000" dirty="0"/>
          </a:p>
        </p:txBody>
      </p:sp>
    </p:spTree>
    <p:extLst>
      <p:ext uri="{BB962C8B-B14F-4D97-AF65-F5344CB8AC3E}">
        <p14:creationId xmlns:p14="http://schemas.microsoft.com/office/powerpoint/2010/main" val="1931557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45506"/>
            <a:ext cx="12192000" cy="5566988"/>
          </a:xfrm>
          <a:prstGeom prst="rect">
            <a:avLst/>
          </a:prstGeom>
        </p:spPr>
      </p:pic>
    </p:spTree>
    <p:extLst>
      <p:ext uri="{BB962C8B-B14F-4D97-AF65-F5344CB8AC3E}">
        <p14:creationId xmlns:p14="http://schemas.microsoft.com/office/powerpoint/2010/main" val="8982944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3811" y="0"/>
            <a:ext cx="4684378" cy="6858000"/>
          </a:xfrm>
          <a:prstGeom prst="rect">
            <a:avLst/>
          </a:prstGeom>
        </p:spPr>
      </p:pic>
      <p:sp>
        <p:nvSpPr>
          <p:cNvPr id="3" name="TextBox 2"/>
          <p:cNvSpPr txBox="1"/>
          <p:nvPr/>
        </p:nvSpPr>
        <p:spPr>
          <a:xfrm>
            <a:off x="8519577" y="6395785"/>
            <a:ext cx="2243903" cy="246221"/>
          </a:xfrm>
          <a:prstGeom prst="rect">
            <a:avLst/>
          </a:prstGeom>
          <a:noFill/>
        </p:spPr>
        <p:txBody>
          <a:bodyPr wrap="square" rtlCol="0">
            <a:spAutoFit/>
          </a:bodyPr>
          <a:lstStyle/>
          <a:p>
            <a:r>
              <a:rPr lang="en-US" sz="1000" dirty="0" smtClean="0"/>
              <a:t>Source</a:t>
            </a:r>
            <a:r>
              <a:rPr lang="en-US" sz="1000" smtClean="0"/>
              <a:t>: McKinsey Quarterly, July 2016</a:t>
            </a:r>
            <a:endParaRPr lang="en-US" sz="1000" dirty="0"/>
          </a:p>
        </p:txBody>
      </p:sp>
    </p:spTree>
    <p:extLst>
      <p:ext uri="{BB962C8B-B14F-4D97-AF65-F5344CB8AC3E}">
        <p14:creationId xmlns:p14="http://schemas.microsoft.com/office/powerpoint/2010/main" val="1754907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7067" y="1012954"/>
            <a:ext cx="9736666" cy="3539430"/>
          </a:xfrm>
          <a:prstGeom prst="rect">
            <a:avLst/>
          </a:prstGeom>
        </p:spPr>
        <p:txBody>
          <a:bodyPr wrap="square">
            <a:spAutoFit/>
          </a:bodyPr>
          <a:lstStyle/>
          <a:p>
            <a:r>
              <a:rPr lang="en-US" sz="2800" dirty="0" smtClean="0"/>
              <a:t>“I </a:t>
            </a:r>
            <a:r>
              <a:rPr lang="en-US" sz="2800" dirty="0"/>
              <a:t>must study politics and war </a:t>
            </a:r>
            <a:r>
              <a:rPr lang="en-US" sz="2800" dirty="0" smtClean="0"/>
              <a:t>that </a:t>
            </a:r>
            <a:r>
              <a:rPr lang="en-US" sz="2800" dirty="0"/>
              <a:t>my sons may have liberty to study mathematics and philosophy. My sons ought to study mathematics and philosophy, geography, natural history, naval architecture, navigation, commerce, and agriculture, in order to give their children a right to study painting, poetry, music, architecture, statuary, tapestry, and porcelain</a:t>
            </a:r>
            <a:r>
              <a:rPr lang="en-US" sz="2800" dirty="0" smtClean="0"/>
              <a:t>.”</a:t>
            </a:r>
          </a:p>
          <a:p>
            <a:endParaRPr lang="en-US" sz="2800" dirty="0"/>
          </a:p>
          <a:p>
            <a:r>
              <a:rPr lang="en-US" sz="2800" dirty="0" smtClean="0"/>
              <a:t>-- John </a:t>
            </a:r>
            <a:r>
              <a:rPr lang="en-US" sz="2800" dirty="0"/>
              <a:t>Adams, 1780</a:t>
            </a:r>
          </a:p>
        </p:txBody>
      </p:sp>
    </p:spTree>
    <p:extLst>
      <p:ext uri="{BB962C8B-B14F-4D97-AF65-F5344CB8AC3E}">
        <p14:creationId xmlns:p14="http://schemas.microsoft.com/office/powerpoint/2010/main" val="1955806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11198"/>
            <a:ext cx="12192000" cy="4835604"/>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smtClean="0"/>
              <a:t>Source: </a:t>
            </a:r>
            <a:r>
              <a:rPr lang="en-US" sz="1200" dirty="0" err="1" smtClean="0"/>
              <a:t>www.cbinsights.com</a:t>
            </a:r>
            <a:endParaRPr lang="en-US" sz="1200" dirty="0"/>
          </a:p>
        </p:txBody>
      </p:sp>
    </p:spTree>
    <p:extLst>
      <p:ext uri="{BB962C8B-B14F-4D97-AF65-F5344CB8AC3E}">
        <p14:creationId xmlns:p14="http://schemas.microsoft.com/office/powerpoint/2010/main" val="1916640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smtClean="0"/>
              <a:t>Perception</a:t>
            </a:r>
            <a:endParaRPr lang="en-US" dirty="0"/>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smtClean="0"/>
              <a:t>Learning</a:t>
            </a:r>
            <a:endParaRPr lang="en-US" dirty="0"/>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smtClean="0"/>
              <a:t>Reasoning</a:t>
            </a:r>
            <a:endParaRPr lang="en-US"/>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smtClean="0"/>
              <a:t>Abstraction</a:t>
            </a:r>
            <a:endParaRPr lang="en-US"/>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smtClean="0"/>
              <a:t>Rules</a:t>
            </a:r>
            <a:r>
              <a:rPr lang="mr-IN" dirty="0" smtClean="0"/>
              <a:t>–</a:t>
            </a:r>
            <a:r>
              <a:rPr lang="en-US" dirty="0" smtClean="0"/>
              <a:t>Based Systems</a:t>
            </a:r>
            <a:endParaRPr lang="en-US" dirty="0"/>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smtClean="0"/>
              <a:t>Machine Learning</a:t>
            </a:r>
            <a:endParaRPr lang="en-US"/>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smtClean="0"/>
              <a:t>Deep Learning</a:t>
            </a:r>
            <a:endParaRPr lang="en-US"/>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smtClean="0"/>
              <a:t>Contextual Adaptation</a:t>
            </a:r>
            <a:endParaRPr lang="en-US"/>
          </a:p>
        </p:txBody>
      </p:sp>
      <p:sp>
        <p:nvSpPr>
          <p:cNvPr id="48" name="TextBox 47"/>
          <p:cNvSpPr txBox="1"/>
          <p:nvPr/>
        </p:nvSpPr>
        <p:spPr>
          <a:xfrm>
            <a:off x="4095730" y="3306049"/>
            <a:ext cx="468398" cy="369332"/>
          </a:xfrm>
          <a:prstGeom prst="rect">
            <a:avLst/>
          </a:prstGeom>
          <a:noFill/>
        </p:spPr>
        <p:txBody>
          <a:bodyPr wrap="none" rtlCol="0">
            <a:spAutoFit/>
          </a:bodyPr>
          <a:lstStyle/>
          <a:p>
            <a:r>
              <a:rPr lang="en-US" dirty="0" smtClean="0"/>
              <a:t>No</a:t>
            </a:r>
            <a:endParaRPr lang="en-US" dirty="0"/>
          </a:p>
        </p:txBody>
      </p:sp>
      <p:sp>
        <p:nvSpPr>
          <p:cNvPr id="49" name="TextBox 48"/>
          <p:cNvSpPr txBox="1"/>
          <p:nvPr/>
        </p:nvSpPr>
        <p:spPr>
          <a:xfrm>
            <a:off x="5735075" y="3306049"/>
            <a:ext cx="468398" cy="369332"/>
          </a:xfrm>
          <a:prstGeom prst="rect">
            <a:avLst/>
          </a:prstGeom>
          <a:noFill/>
        </p:spPr>
        <p:txBody>
          <a:bodyPr wrap="none" rtlCol="0">
            <a:spAutoFit/>
          </a:bodyPr>
          <a:lstStyle/>
          <a:p>
            <a:r>
              <a:rPr lang="en-US" dirty="0" smtClean="0"/>
              <a:t>No</a:t>
            </a:r>
            <a:endParaRPr lang="en-US" dirty="0"/>
          </a:p>
        </p:txBody>
      </p:sp>
      <p:sp>
        <p:nvSpPr>
          <p:cNvPr id="50" name="TextBox 49"/>
          <p:cNvSpPr txBox="1"/>
          <p:nvPr/>
        </p:nvSpPr>
        <p:spPr>
          <a:xfrm>
            <a:off x="7345334" y="3306049"/>
            <a:ext cx="512897" cy="369332"/>
          </a:xfrm>
          <a:prstGeom prst="rect">
            <a:avLst/>
          </a:prstGeom>
          <a:noFill/>
        </p:spPr>
        <p:txBody>
          <a:bodyPr wrap="none" rtlCol="0">
            <a:spAutoFit/>
          </a:bodyPr>
          <a:lstStyle/>
          <a:p>
            <a:r>
              <a:rPr lang="en-US" smtClean="0"/>
              <a:t>Yes</a:t>
            </a:r>
            <a:endParaRPr lang="en-US"/>
          </a:p>
        </p:txBody>
      </p:sp>
      <p:sp>
        <p:nvSpPr>
          <p:cNvPr id="51" name="TextBox 50"/>
          <p:cNvSpPr txBox="1"/>
          <p:nvPr/>
        </p:nvSpPr>
        <p:spPr>
          <a:xfrm>
            <a:off x="8825529" y="3306049"/>
            <a:ext cx="468398" cy="369332"/>
          </a:xfrm>
          <a:prstGeom prst="rect">
            <a:avLst/>
          </a:prstGeom>
          <a:noFill/>
        </p:spPr>
        <p:txBody>
          <a:bodyPr wrap="none" rtlCol="0">
            <a:spAutoFit/>
          </a:bodyPr>
          <a:lstStyle/>
          <a:p>
            <a:r>
              <a:rPr lang="en-US" dirty="0" smtClean="0"/>
              <a:t>No</a:t>
            </a:r>
            <a:endParaRPr lang="en-US" dirty="0"/>
          </a:p>
        </p:txBody>
      </p:sp>
      <p:sp>
        <p:nvSpPr>
          <p:cNvPr id="52" name="TextBox 51"/>
          <p:cNvSpPr txBox="1"/>
          <p:nvPr/>
        </p:nvSpPr>
        <p:spPr>
          <a:xfrm>
            <a:off x="4095730" y="3970750"/>
            <a:ext cx="512897" cy="369332"/>
          </a:xfrm>
          <a:prstGeom prst="rect">
            <a:avLst/>
          </a:prstGeom>
          <a:noFill/>
        </p:spPr>
        <p:txBody>
          <a:bodyPr wrap="none" rtlCol="0">
            <a:spAutoFit/>
          </a:bodyPr>
          <a:lstStyle/>
          <a:p>
            <a:r>
              <a:rPr lang="en-US" dirty="0" smtClean="0"/>
              <a:t>Yes</a:t>
            </a:r>
            <a:endParaRPr lang="en-US" dirty="0"/>
          </a:p>
        </p:txBody>
      </p:sp>
      <p:sp>
        <p:nvSpPr>
          <p:cNvPr id="53" name="TextBox 52"/>
          <p:cNvSpPr txBox="1"/>
          <p:nvPr/>
        </p:nvSpPr>
        <p:spPr>
          <a:xfrm>
            <a:off x="5735075" y="3970750"/>
            <a:ext cx="512897" cy="369332"/>
          </a:xfrm>
          <a:prstGeom prst="rect">
            <a:avLst/>
          </a:prstGeom>
          <a:noFill/>
        </p:spPr>
        <p:txBody>
          <a:bodyPr wrap="none" rtlCol="0">
            <a:spAutoFit/>
          </a:bodyPr>
          <a:lstStyle/>
          <a:p>
            <a:r>
              <a:rPr lang="en-US" dirty="0" smtClean="0"/>
              <a:t>Yes</a:t>
            </a:r>
            <a:endParaRPr lang="en-US" dirty="0"/>
          </a:p>
        </p:txBody>
      </p:sp>
      <p:sp>
        <p:nvSpPr>
          <p:cNvPr id="54" name="TextBox 53"/>
          <p:cNvSpPr txBox="1"/>
          <p:nvPr/>
        </p:nvSpPr>
        <p:spPr>
          <a:xfrm>
            <a:off x="7345334" y="3970750"/>
            <a:ext cx="468398" cy="369332"/>
          </a:xfrm>
          <a:prstGeom prst="rect">
            <a:avLst/>
          </a:prstGeom>
          <a:noFill/>
        </p:spPr>
        <p:txBody>
          <a:bodyPr wrap="none" rtlCol="0">
            <a:spAutoFit/>
          </a:bodyPr>
          <a:lstStyle/>
          <a:p>
            <a:r>
              <a:rPr lang="en-US" dirty="0" smtClean="0"/>
              <a:t>No</a:t>
            </a:r>
            <a:endParaRPr lang="en-US" dirty="0"/>
          </a:p>
        </p:txBody>
      </p:sp>
      <p:sp>
        <p:nvSpPr>
          <p:cNvPr id="55" name="TextBox 54"/>
          <p:cNvSpPr txBox="1"/>
          <p:nvPr/>
        </p:nvSpPr>
        <p:spPr>
          <a:xfrm>
            <a:off x="8825529" y="3970750"/>
            <a:ext cx="468398" cy="369332"/>
          </a:xfrm>
          <a:prstGeom prst="rect">
            <a:avLst/>
          </a:prstGeom>
          <a:noFill/>
        </p:spPr>
        <p:txBody>
          <a:bodyPr wrap="none" rtlCol="0">
            <a:spAutoFit/>
          </a:bodyPr>
          <a:lstStyle/>
          <a:p>
            <a:r>
              <a:rPr lang="en-US" dirty="0" smtClean="0"/>
              <a:t>No</a:t>
            </a:r>
            <a:endParaRPr lang="en-US" dirty="0"/>
          </a:p>
        </p:txBody>
      </p:sp>
      <p:sp>
        <p:nvSpPr>
          <p:cNvPr id="56" name="TextBox 55"/>
          <p:cNvSpPr txBox="1"/>
          <p:nvPr/>
        </p:nvSpPr>
        <p:spPr>
          <a:xfrm>
            <a:off x="4095730" y="4635451"/>
            <a:ext cx="512897" cy="369332"/>
          </a:xfrm>
          <a:prstGeom prst="rect">
            <a:avLst/>
          </a:prstGeom>
          <a:noFill/>
        </p:spPr>
        <p:txBody>
          <a:bodyPr wrap="none" rtlCol="0">
            <a:spAutoFit/>
          </a:bodyPr>
          <a:lstStyle/>
          <a:p>
            <a:r>
              <a:rPr lang="en-US" dirty="0" smtClean="0"/>
              <a:t>Yes</a:t>
            </a:r>
            <a:endParaRPr lang="en-US" dirty="0"/>
          </a:p>
        </p:txBody>
      </p:sp>
      <p:sp>
        <p:nvSpPr>
          <p:cNvPr id="57" name="TextBox 56"/>
          <p:cNvSpPr txBox="1"/>
          <p:nvPr/>
        </p:nvSpPr>
        <p:spPr>
          <a:xfrm>
            <a:off x="5735075" y="4635451"/>
            <a:ext cx="512897" cy="369332"/>
          </a:xfrm>
          <a:prstGeom prst="rect">
            <a:avLst/>
          </a:prstGeom>
          <a:noFill/>
        </p:spPr>
        <p:txBody>
          <a:bodyPr wrap="none" rtlCol="0">
            <a:spAutoFit/>
          </a:bodyPr>
          <a:lstStyle/>
          <a:p>
            <a:r>
              <a:rPr lang="en-US" dirty="0" smtClean="0"/>
              <a:t>Yes</a:t>
            </a:r>
            <a:endParaRPr lang="en-US" dirty="0"/>
          </a:p>
        </p:txBody>
      </p:sp>
      <p:sp>
        <p:nvSpPr>
          <p:cNvPr id="58" name="TextBox 57"/>
          <p:cNvSpPr txBox="1"/>
          <p:nvPr/>
        </p:nvSpPr>
        <p:spPr>
          <a:xfrm>
            <a:off x="7345334" y="4635451"/>
            <a:ext cx="468398" cy="369332"/>
          </a:xfrm>
          <a:prstGeom prst="rect">
            <a:avLst/>
          </a:prstGeom>
          <a:noFill/>
        </p:spPr>
        <p:txBody>
          <a:bodyPr wrap="none" rtlCol="0">
            <a:spAutoFit/>
          </a:bodyPr>
          <a:lstStyle/>
          <a:p>
            <a:r>
              <a:rPr lang="en-US" dirty="0" smtClean="0"/>
              <a:t>No</a:t>
            </a:r>
            <a:endParaRPr lang="en-US" dirty="0"/>
          </a:p>
        </p:txBody>
      </p:sp>
      <p:sp>
        <p:nvSpPr>
          <p:cNvPr id="59" name="TextBox 58"/>
          <p:cNvSpPr txBox="1"/>
          <p:nvPr/>
        </p:nvSpPr>
        <p:spPr>
          <a:xfrm>
            <a:off x="8825529" y="4635451"/>
            <a:ext cx="512897" cy="369332"/>
          </a:xfrm>
          <a:prstGeom prst="rect">
            <a:avLst/>
          </a:prstGeom>
          <a:noFill/>
        </p:spPr>
        <p:txBody>
          <a:bodyPr wrap="none" rtlCol="0">
            <a:spAutoFit/>
          </a:bodyPr>
          <a:lstStyle/>
          <a:p>
            <a:r>
              <a:rPr lang="en-US" dirty="0" smtClean="0"/>
              <a:t>Yes</a:t>
            </a:r>
            <a:endParaRPr lang="en-US" dirty="0"/>
          </a:p>
        </p:txBody>
      </p:sp>
      <p:sp>
        <p:nvSpPr>
          <p:cNvPr id="60" name="TextBox 59"/>
          <p:cNvSpPr txBox="1"/>
          <p:nvPr/>
        </p:nvSpPr>
        <p:spPr>
          <a:xfrm>
            <a:off x="4095730" y="5297542"/>
            <a:ext cx="512897" cy="369332"/>
          </a:xfrm>
          <a:prstGeom prst="rect">
            <a:avLst/>
          </a:prstGeom>
          <a:noFill/>
        </p:spPr>
        <p:txBody>
          <a:bodyPr wrap="none" rtlCol="0">
            <a:spAutoFit/>
          </a:bodyPr>
          <a:lstStyle/>
          <a:p>
            <a:r>
              <a:rPr lang="en-US" dirty="0" smtClean="0"/>
              <a:t>Yes</a:t>
            </a:r>
            <a:endParaRPr lang="en-US" dirty="0"/>
          </a:p>
        </p:txBody>
      </p:sp>
      <p:sp>
        <p:nvSpPr>
          <p:cNvPr id="61" name="TextBox 60"/>
          <p:cNvSpPr txBox="1"/>
          <p:nvPr/>
        </p:nvSpPr>
        <p:spPr>
          <a:xfrm>
            <a:off x="5735075" y="5297542"/>
            <a:ext cx="512897" cy="369332"/>
          </a:xfrm>
          <a:prstGeom prst="rect">
            <a:avLst/>
          </a:prstGeom>
          <a:noFill/>
        </p:spPr>
        <p:txBody>
          <a:bodyPr wrap="none" rtlCol="0">
            <a:spAutoFit/>
          </a:bodyPr>
          <a:lstStyle/>
          <a:p>
            <a:r>
              <a:rPr lang="en-US" dirty="0" smtClean="0"/>
              <a:t>Yes</a:t>
            </a:r>
            <a:endParaRPr lang="en-US" dirty="0"/>
          </a:p>
        </p:txBody>
      </p:sp>
      <p:sp>
        <p:nvSpPr>
          <p:cNvPr id="62" name="TextBox 61"/>
          <p:cNvSpPr txBox="1"/>
          <p:nvPr/>
        </p:nvSpPr>
        <p:spPr>
          <a:xfrm>
            <a:off x="7345334" y="5297542"/>
            <a:ext cx="512897" cy="369332"/>
          </a:xfrm>
          <a:prstGeom prst="rect">
            <a:avLst/>
          </a:prstGeom>
          <a:noFill/>
        </p:spPr>
        <p:txBody>
          <a:bodyPr wrap="none" rtlCol="0">
            <a:spAutoFit/>
          </a:bodyPr>
          <a:lstStyle/>
          <a:p>
            <a:r>
              <a:rPr lang="en-US" smtClean="0"/>
              <a:t>Yes</a:t>
            </a:r>
            <a:endParaRPr lang="en-US"/>
          </a:p>
        </p:txBody>
      </p:sp>
      <p:sp>
        <p:nvSpPr>
          <p:cNvPr id="63" name="TextBox 62"/>
          <p:cNvSpPr txBox="1"/>
          <p:nvPr/>
        </p:nvSpPr>
        <p:spPr>
          <a:xfrm>
            <a:off x="8825529" y="5297542"/>
            <a:ext cx="512897" cy="369332"/>
          </a:xfrm>
          <a:prstGeom prst="rect">
            <a:avLst/>
          </a:prstGeom>
          <a:noFill/>
        </p:spPr>
        <p:txBody>
          <a:bodyPr wrap="none" rtlCol="0">
            <a:spAutoFit/>
          </a:bodyPr>
          <a:lstStyle/>
          <a:p>
            <a:r>
              <a:rPr lang="en-US" dirty="0" smtClean="0"/>
              <a:t>Yes</a:t>
            </a:r>
            <a:endParaRPr lang="en-US" dirty="0"/>
          </a:p>
        </p:txBody>
      </p:sp>
    </p:spTree>
    <p:extLst>
      <p:ext uri="{BB962C8B-B14F-4D97-AF65-F5344CB8AC3E}">
        <p14:creationId xmlns:p14="http://schemas.microsoft.com/office/powerpoint/2010/main" val="1852874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689727" y="666358"/>
            <a:ext cx="2807944" cy="2105958"/>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632553" y="630527"/>
            <a:ext cx="2563196" cy="1922397"/>
          </a:xfrm>
          <a:prstGeom prst="rect">
            <a:avLst/>
          </a:prstGeom>
        </p:spPr>
      </p:pic>
      <p:pic>
        <p:nvPicPr>
          <p:cNvPr id="5" name="Picture 4"/>
          <p:cNvPicPr>
            <a:picLocks noChangeAspect="1"/>
          </p:cNvPicPr>
          <p:nvPr/>
        </p:nvPicPr>
        <p:blipFill>
          <a:blip r:embed="rId4"/>
          <a:stretch>
            <a:fillRect/>
          </a:stretch>
        </p:blipFill>
        <p:spPr>
          <a:xfrm>
            <a:off x="7301991" y="310127"/>
            <a:ext cx="4424619" cy="2489715"/>
          </a:xfrm>
          <a:prstGeom prst="rect">
            <a:avLst/>
          </a:prstGeom>
        </p:spPr>
      </p:pic>
      <p:sp>
        <p:nvSpPr>
          <p:cNvPr id="6" name="TextBox 5"/>
          <p:cNvSpPr txBox="1"/>
          <p:nvPr/>
        </p:nvSpPr>
        <p:spPr>
          <a:xfrm>
            <a:off x="923709" y="3373293"/>
            <a:ext cx="2442109" cy="2862322"/>
          </a:xfrm>
          <a:prstGeom prst="rect">
            <a:avLst/>
          </a:prstGeom>
          <a:noFill/>
        </p:spPr>
        <p:txBody>
          <a:bodyPr wrap="square" rtlCol="0">
            <a:spAutoFit/>
          </a:bodyPr>
          <a:lstStyle/>
          <a:p>
            <a:r>
              <a:rPr lang="en-US" dirty="0" smtClean="0"/>
              <a:t>Jenn </a:t>
            </a:r>
            <a:r>
              <a:rPr lang="en-US" dirty="0" err="1" smtClean="0"/>
              <a:t>Wortman</a:t>
            </a:r>
            <a:r>
              <a:rPr lang="en-US" dirty="0" smtClean="0"/>
              <a:t> Vaughn</a:t>
            </a:r>
          </a:p>
          <a:p>
            <a:r>
              <a:rPr lang="en-US" dirty="0" smtClean="0"/>
              <a:t>Daphne </a:t>
            </a:r>
            <a:r>
              <a:rPr lang="en-US" dirty="0" err="1" smtClean="0"/>
              <a:t>Koller</a:t>
            </a:r>
            <a:endParaRPr lang="en-US" dirty="0" smtClean="0"/>
          </a:p>
          <a:p>
            <a:r>
              <a:rPr lang="en-US" dirty="0"/>
              <a:t>Andrew Ng</a:t>
            </a:r>
            <a:endParaRPr lang="en-US" dirty="0" smtClean="0"/>
          </a:p>
          <a:p>
            <a:r>
              <a:rPr lang="en-US" dirty="0" smtClean="0"/>
              <a:t>Adam </a:t>
            </a:r>
            <a:r>
              <a:rPr lang="en-US" dirty="0" err="1" smtClean="0"/>
              <a:t>Geitgey</a:t>
            </a:r>
            <a:endParaRPr lang="en-US" dirty="0" smtClean="0"/>
          </a:p>
          <a:p>
            <a:r>
              <a:rPr lang="en-US" dirty="0" smtClean="0"/>
              <a:t>Jason Brownlee</a:t>
            </a:r>
          </a:p>
          <a:p>
            <a:r>
              <a:rPr lang="en-US" dirty="0" smtClean="0"/>
              <a:t>Sonya </a:t>
            </a:r>
            <a:r>
              <a:rPr lang="en-US" dirty="0" err="1" smtClean="0"/>
              <a:t>Sawtelle</a:t>
            </a:r>
            <a:endParaRPr lang="en-US" dirty="0" smtClean="0"/>
          </a:p>
          <a:p>
            <a:r>
              <a:rPr lang="en-US" dirty="0" smtClean="0"/>
              <a:t>Michael Nielsen</a:t>
            </a:r>
          </a:p>
          <a:p>
            <a:r>
              <a:rPr lang="en-US" dirty="0" smtClean="0"/>
              <a:t>Chris </a:t>
            </a:r>
            <a:r>
              <a:rPr lang="en-US" dirty="0" err="1" smtClean="0"/>
              <a:t>Olah</a:t>
            </a:r>
            <a:endParaRPr lang="en-US" dirty="0" smtClean="0"/>
          </a:p>
          <a:p>
            <a:r>
              <a:rPr lang="en-US" dirty="0" smtClean="0"/>
              <a:t>Andrej </a:t>
            </a:r>
            <a:r>
              <a:rPr lang="en-US" dirty="0" err="1" smtClean="0"/>
              <a:t>Karpathy</a:t>
            </a:r>
            <a:endParaRPr lang="en-US" dirty="0" smtClean="0"/>
          </a:p>
          <a:p>
            <a:r>
              <a:rPr lang="en-US" dirty="0" smtClean="0"/>
              <a:t>Hilary Mason</a:t>
            </a:r>
            <a:endParaRPr lang="en-US"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12049" y="2949223"/>
            <a:ext cx="4414562" cy="2979247"/>
          </a:xfrm>
          <a:prstGeom prst="rect">
            <a:avLst/>
          </a:prstGeom>
        </p:spPr>
      </p:pic>
      <p:sp>
        <p:nvSpPr>
          <p:cNvPr id="3" name="TextBox 2"/>
          <p:cNvSpPr txBox="1"/>
          <p:nvPr/>
        </p:nvSpPr>
        <p:spPr>
          <a:xfrm>
            <a:off x="3914152" y="3373293"/>
            <a:ext cx="2534896" cy="1477328"/>
          </a:xfrm>
          <a:prstGeom prst="rect">
            <a:avLst/>
          </a:prstGeom>
          <a:noFill/>
        </p:spPr>
        <p:txBody>
          <a:bodyPr wrap="square" rtlCol="0">
            <a:spAutoFit/>
          </a:bodyPr>
          <a:lstStyle/>
          <a:p>
            <a:r>
              <a:rPr lang="en-US" dirty="0" smtClean="0"/>
              <a:t>Datasets</a:t>
            </a:r>
          </a:p>
          <a:p>
            <a:pPr marL="285750" indent="-285750">
              <a:buFont typeface="Arial" charset="0"/>
              <a:buChar char="•"/>
            </a:pPr>
            <a:r>
              <a:rPr lang="en-US" dirty="0" err="1" smtClean="0"/>
              <a:t>Kaggle</a:t>
            </a:r>
            <a:endParaRPr lang="en-US" dirty="0" smtClean="0"/>
          </a:p>
          <a:p>
            <a:pPr marL="285750" indent="-285750">
              <a:buFont typeface="Arial" charset="0"/>
              <a:buChar char="•"/>
            </a:pPr>
            <a:r>
              <a:rPr lang="en-US" dirty="0" smtClean="0"/>
              <a:t>UCI ML Repository</a:t>
            </a:r>
          </a:p>
          <a:p>
            <a:pPr marL="285750" indent="-285750">
              <a:buFont typeface="Arial" charset="0"/>
              <a:buChar char="•"/>
            </a:pPr>
            <a:r>
              <a:rPr lang="en-US" dirty="0" smtClean="0"/>
              <a:t>Open Data for Deep Learning</a:t>
            </a:r>
          </a:p>
        </p:txBody>
      </p:sp>
      <p:pic>
        <p:nvPicPr>
          <p:cNvPr id="8" name="Picture 7"/>
          <p:cNvPicPr>
            <a:picLocks noChangeAspect="1"/>
          </p:cNvPicPr>
          <p:nvPr/>
        </p:nvPicPr>
        <p:blipFill>
          <a:blip r:embed="rId6"/>
          <a:stretch>
            <a:fillRect/>
          </a:stretch>
        </p:blipFill>
        <p:spPr>
          <a:xfrm>
            <a:off x="762000" y="310127"/>
            <a:ext cx="2012696" cy="2639096"/>
          </a:xfrm>
          <a:prstGeom prst="rect">
            <a:avLst/>
          </a:prstGeom>
        </p:spPr>
      </p:pic>
    </p:spTree>
    <p:extLst>
      <p:ext uri="{BB962C8B-B14F-4D97-AF65-F5344CB8AC3E}">
        <p14:creationId xmlns:p14="http://schemas.microsoft.com/office/powerpoint/2010/main" val="15968763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smtClean="0"/>
              <a:t>“Organizations that make the most of machine learning are those that have in place an infrastructure that makes experimenting with many different learners, data sources and learning problems easy and efficient, and where there is a close collaboration between machine learning experts and application domain ones.”</a:t>
            </a:r>
            <a:endParaRPr lang="en-US" sz="2800" dirty="0"/>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smtClean="0"/>
              <a:t>Pedro </a:t>
            </a:r>
            <a:r>
              <a:rPr lang="en-US" dirty="0" err="1" smtClean="0"/>
              <a:t>Domingos</a:t>
            </a:r>
            <a:r>
              <a:rPr lang="en-US" dirty="0" smtClean="0"/>
              <a:t>, </a:t>
            </a:r>
            <a:r>
              <a:rPr lang="en-US" i="1" dirty="0" smtClean="0"/>
              <a:t>A Few Useful Things to Know About Machine Learning</a:t>
            </a:r>
            <a:r>
              <a:rPr lang="en-US" dirty="0"/>
              <a:t>.</a:t>
            </a:r>
          </a:p>
        </p:txBody>
      </p:sp>
    </p:spTree>
    <p:extLst>
      <p:ext uri="{BB962C8B-B14F-4D97-AF65-F5344CB8AC3E}">
        <p14:creationId xmlns:p14="http://schemas.microsoft.com/office/powerpoint/2010/main" val="17357313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smtClean="0"/>
              <a:t>“More </a:t>
            </a:r>
            <a:r>
              <a:rPr lang="en-US" sz="2800" dirty="0"/>
              <a:t>broadly, companies must have two types of people to unleash the potential of machine learning. </a:t>
            </a:r>
            <a:r>
              <a:rPr lang="en-US" sz="2800" dirty="0" smtClean="0"/>
              <a:t>‘Quants’ </a:t>
            </a:r>
            <a:r>
              <a:rPr lang="en-US" sz="2800" dirty="0"/>
              <a:t>are schooled in its language and methods. </a:t>
            </a:r>
            <a:r>
              <a:rPr lang="en-US" sz="2800" dirty="0" smtClean="0"/>
              <a:t>‘Translators’ </a:t>
            </a:r>
            <a:r>
              <a:rPr lang="en-US" sz="2800" dirty="0"/>
              <a:t>can bridge the disciplines of data, machine learning, and decision making by reframing the quants’ complex results as actionable insights that generalist managers can execute</a:t>
            </a:r>
            <a:r>
              <a:rPr lang="en-US" sz="2800" dirty="0" smtClean="0"/>
              <a:t>.”</a:t>
            </a:r>
            <a:endParaRPr lang="en-US" sz="2800" dirty="0"/>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smtClean="0"/>
              <a:t>An executive’s guide to machine learning, </a:t>
            </a:r>
            <a:r>
              <a:rPr lang="en-US" i="1" dirty="0" smtClean="0"/>
              <a:t>McKinsey Quarterly</a:t>
            </a:r>
            <a:r>
              <a:rPr lang="en-US" dirty="0" smtClean="0"/>
              <a:t>, June 2015</a:t>
            </a:r>
            <a:endParaRPr lang="en-US" dirty="0"/>
          </a:p>
        </p:txBody>
      </p:sp>
    </p:spTree>
    <p:extLst>
      <p:ext uri="{BB962C8B-B14F-4D97-AF65-F5344CB8AC3E}">
        <p14:creationId xmlns:p14="http://schemas.microsoft.com/office/powerpoint/2010/main" val="1768944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29623"/>
            <a:ext cx="12192000" cy="5798753"/>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smtClean="0"/>
              <a:t>Source: </a:t>
            </a:r>
            <a:r>
              <a:rPr lang="en-US" sz="1200" dirty="0" err="1" smtClean="0"/>
              <a:t>www.cbinsights.com</a:t>
            </a:r>
            <a:endParaRPr lang="en-US" sz="1200"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0643" y="685800"/>
            <a:ext cx="9619785" cy="3785652"/>
          </a:xfrm>
          <a:prstGeom prst="rect">
            <a:avLst/>
          </a:prstGeom>
        </p:spPr>
        <p:txBody>
          <a:bodyPr wrap="square">
            <a:spAutoFit/>
          </a:bodyPr>
          <a:lstStyle/>
          <a:p>
            <a:r>
              <a:rPr lang="en-US" sz="4000" dirty="0">
                <a:solidFill>
                  <a:srgbClr val="555555"/>
                </a:solidFill>
                <a:latin typeface="Helvetica Neue" charset="0"/>
              </a:rPr>
              <a:t>A computer program is said to learn from </a:t>
            </a:r>
            <a:r>
              <a:rPr lang="en-US" sz="4000" b="1" dirty="0">
                <a:solidFill>
                  <a:srgbClr val="555555"/>
                </a:solidFill>
                <a:latin typeface="Helvetica Neue" charset="0"/>
              </a:rPr>
              <a:t>experience</a:t>
            </a:r>
            <a:r>
              <a:rPr lang="en-US" sz="4000" dirty="0">
                <a:solidFill>
                  <a:srgbClr val="555555"/>
                </a:solidFill>
                <a:latin typeface="Helvetica Neue" charset="0"/>
              </a:rPr>
              <a:t> </a:t>
            </a:r>
            <a:r>
              <a:rPr lang="en-US" sz="4000" i="1" dirty="0">
                <a:solidFill>
                  <a:srgbClr val="555555"/>
                </a:solidFill>
                <a:latin typeface="Helvetica Neue" charset="0"/>
              </a:rPr>
              <a:t>E</a:t>
            </a:r>
            <a:r>
              <a:rPr lang="en-US" sz="4000" dirty="0">
                <a:solidFill>
                  <a:srgbClr val="555555"/>
                </a:solidFill>
                <a:latin typeface="Helvetica Neue" charset="0"/>
              </a:rPr>
              <a:t> with respect to some class of </a:t>
            </a:r>
            <a:r>
              <a:rPr lang="en-US" sz="4000" b="1" dirty="0">
                <a:solidFill>
                  <a:srgbClr val="555555"/>
                </a:solidFill>
                <a:latin typeface="Helvetica Neue" charset="0"/>
              </a:rPr>
              <a:t>tasks</a:t>
            </a:r>
            <a:r>
              <a:rPr lang="en-US" sz="4000" dirty="0">
                <a:solidFill>
                  <a:srgbClr val="555555"/>
                </a:solidFill>
                <a:latin typeface="Helvetica Neue" charset="0"/>
              </a:rPr>
              <a:t> </a:t>
            </a:r>
            <a:r>
              <a:rPr lang="en-US" sz="4000" i="1" dirty="0">
                <a:solidFill>
                  <a:srgbClr val="555555"/>
                </a:solidFill>
                <a:latin typeface="Helvetica Neue" charset="0"/>
              </a:rPr>
              <a:t>T</a:t>
            </a:r>
            <a:r>
              <a:rPr lang="en-US" sz="4000" dirty="0">
                <a:solidFill>
                  <a:srgbClr val="555555"/>
                </a:solidFill>
                <a:latin typeface="Helvetica Neue" charset="0"/>
              </a:rPr>
              <a:t> and </a:t>
            </a:r>
            <a:r>
              <a:rPr lang="en-US" sz="4000" b="1" dirty="0">
                <a:solidFill>
                  <a:srgbClr val="555555"/>
                </a:solidFill>
                <a:latin typeface="Helvetica Neue" charset="0"/>
              </a:rPr>
              <a:t>performance measure</a:t>
            </a:r>
            <a:r>
              <a:rPr lang="en-US" sz="4000" dirty="0">
                <a:solidFill>
                  <a:srgbClr val="555555"/>
                </a:solidFill>
                <a:latin typeface="Helvetica Neue" charset="0"/>
              </a:rPr>
              <a:t> </a:t>
            </a:r>
            <a:r>
              <a:rPr lang="en-US" sz="4000" i="1" dirty="0">
                <a:solidFill>
                  <a:srgbClr val="555555"/>
                </a:solidFill>
                <a:latin typeface="Helvetica Neue" charset="0"/>
              </a:rPr>
              <a:t>P</a:t>
            </a:r>
            <a:r>
              <a:rPr lang="en-US" sz="4000" dirty="0">
                <a:solidFill>
                  <a:srgbClr val="555555"/>
                </a:solidFill>
                <a:latin typeface="Helvetica Neue" charset="0"/>
              </a:rPr>
              <a:t>, if its performance at tasks in </a:t>
            </a:r>
            <a:r>
              <a:rPr lang="en-US" sz="4000" i="1" dirty="0">
                <a:solidFill>
                  <a:srgbClr val="555555"/>
                </a:solidFill>
                <a:latin typeface="Helvetica Neue" charset="0"/>
              </a:rPr>
              <a:t>T</a:t>
            </a:r>
            <a:r>
              <a:rPr lang="en-US" sz="4000" dirty="0">
                <a:solidFill>
                  <a:srgbClr val="555555"/>
                </a:solidFill>
                <a:latin typeface="Helvetica Neue" charset="0"/>
              </a:rPr>
              <a:t>, as measured by </a:t>
            </a:r>
            <a:r>
              <a:rPr lang="en-US" sz="4000" i="1" dirty="0">
                <a:solidFill>
                  <a:srgbClr val="555555"/>
                </a:solidFill>
                <a:latin typeface="Helvetica Neue" charset="0"/>
              </a:rPr>
              <a:t>P</a:t>
            </a:r>
            <a:r>
              <a:rPr lang="en-US" sz="4000" dirty="0">
                <a:solidFill>
                  <a:srgbClr val="555555"/>
                </a:solidFill>
                <a:latin typeface="Helvetica Neue" charset="0"/>
              </a:rPr>
              <a:t>, improves with experience </a:t>
            </a:r>
            <a:r>
              <a:rPr lang="en-US" sz="4000" i="1" dirty="0">
                <a:solidFill>
                  <a:srgbClr val="555555"/>
                </a:solidFill>
                <a:latin typeface="Helvetica Neue" charset="0"/>
              </a:rPr>
              <a:t>E</a:t>
            </a:r>
            <a:r>
              <a:rPr lang="en-US" sz="4000" dirty="0">
                <a:solidFill>
                  <a:srgbClr val="555555"/>
                </a:solidFill>
                <a:latin typeface="Helvetica Neue" charset="0"/>
              </a:rPr>
              <a:t>.</a:t>
            </a:r>
            <a:endParaRPr lang="en-US" sz="4000" dirty="0"/>
          </a:p>
        </p:txBody>
      </p:sp>
      <p:sp>
        <p:nvSpPr>
          <p:cNvPr id="3" name="TextBox 2"/>
          <p:cNvSpPr txBox="1"/>
          <p:nvPr/>
        </p:nvSpPr>
        <p:spPr>
          <a:xfrm>
            <a:off x="5414987" y="5018049"/>
            <a:ext cx="5825441" cy="523220"/>
          </a:xfrm>
          <a:prstGeom prst="rect">
            <a:avLst/>
          </a:prstGeom>
          <a:noFill/>
        </p:spPr>
        <p:txBody>
          <a:bodyPr wrap="none" rtlCol="0">
            <a:spAutoFit/>
          </a:bodyPr>
          <a:lstStyle/>
          <a:p>
            <a:r>
              <a:rPr lang="en-US" sz="2800" dirty="0" smtClean="0"/>
              <a:t>Tom Mitchell, </a:t>
            </a:r>
            <a:r>
              <a:rPr lang="en-US" sz="2800" i="1" dirty="0" smtClean="0"/>
              <a:t>Machine Learning </a:t>
            </a:r>
            <a:r>
              <a:rPr lang="en-US" sz="2800" dirty="0" smtClean="0"/>
              <a:t>(1997)</a:t>
            </a:r>
            <a:endParaRPr lang="en-US" sz="2800" dirty="0"/>
          </a:p>
        </p:txBody>
      </p:sp>
    </p:spTree>
    <p:extLst>
      <p:ext uri="{BB962C8B-B14F-4D97-AF65-F5344CB8AC3E}">
        <p14:creationId xmlns:p14="http://schemas.microsoft.com/office/powerpoint/2010/main" val="83461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38647" y="2397013"/>
            <a:ext cx="5201811" cy="2140173"/>
          </a:xfrm>
          <a:prstGeom prst="rect">
            <a:avLst/>
          </a:prstGeom>
        </p:spPr>
      </p:pic>
      <p:sp>
        <p:nvSpPr>
          <p:cNvPr id="3" name="TextBox 2"/>
          <p:cNvSpPr txBox="1"/>
          <p:nvPr/>
        </p:nvSpPr>
        <p:spPr>
          <a:xfrm>
            <a:off x="3702153" y="1880986"/>
            <a:ext cx="1587294" cy="369332"/>
          </a:xfrm>
          <a:prstGeom prst="rect">
            <a:avLst/>
          </a:prstGeom>
          <a:noFill/>
        </p:spPr>
        <p:txBody>
          <a:bodyPr wrap="none" rtlCol="0">
            <a:spAutoFit/>
          </a:bodyPr>
          <a:lstStyle/>
          <a:p>
            <a:r>
              <a:rPr lang="en-US" dirty="0" smtClean="0"/>
              <a:t>Images/Videos</a:t>
            </a:r>
            <a:endParaRPr lang="en-US" dirty="0"/>
          </a:p>
        </p:txBody>
      </p:sp>
      <p:sp>
        <p:nvSpPr>
          <p:cNvPr id="4" name="TextBox 3"/>
          <p:cNvSpPr txBox="1"/>
          <p:nvPr/>
        </p:nvSpPr>
        <p:spPr>
          <a:xfrm>
            <a:off x="7416085" y="2505861"/>
            <a:ext cx="3357093" cy="2031325"/>
          </a:xfrm>
          <a:prstGeom prst="rect">
            <a:avLst/>
          </a:prstGeom>
          <a:noFill/>
        </p:spPr>
        <p:txBody>
          <a:bodyPr wrap="square" rtlCol="0">
            <a:spAutoFit/>
          </a:bodyPr>
          <a:lstStyle/>
          <a:p>
            <a:r>
              <a:rPr lang="en-US" b="1" dirty="0" smtClean="0"/>
              <a:t>Label</a:t>
            </a:r>
            <a:r>
              <a:rPr lang="en-US" dirty="0" smtClean="0"/>
              <a:t>: “Motorcycle”</a:t>
            </a:r>
          </a:p>
          <a:p>
            <a:endParaRPr lang="en-US" dirty="0" smtClean="0"/>
          </a:p>
          <a:p>
            <a:r>
              <a:rPr lang="en-US" b="1" dirty="0" smtClean="0"/>
              <a:t>Summarize</a:t>
            </a:r>
            <a:r>
              <a:rPr lang="en-US" dirty="0" smtClean="0"/>
              <a:t>: “Motorcyclist turning right”</a:t>
            </a:r>
          </a:p>
          <a:p>
            <a:endParaRPr lang="en-US" dirty="0" smtClean="0"/>
          </a:p>
          <a:p>
            <a:r>
              <a:rPr lang="en-US" b="1" dirty="0" smtClean="0"/>
              <a:t>Search</a:t>
            </a:r>
            <a:r>
              <a:rPr lang="en-US" dirty="0" smtClean="0"/>
              <a:t>: Is there a helmet in this picture?</a:t>
            </a:r>
            <a:endParaRPr lang="en-US" dirty="0"/>
          </a:p>
        </p:txBody>
      </p:sp>
      <p:sp>
        <p:nvSpPr>
          <p:cNvPr id="5" name="TextBox 4"/>
          <p:cNvSpPr txBox="1"/>
          <p:nvPr/>
        </p:nvSpPr>
        <p:spPr>
          <a:xfrm>
            <a:off x="8386617" y="1880986"/>
            <a:ext cx="708014" cy="369332"/>
          </a:xfrm>
          <a:prstGeom prst="rect">
            <a:avLst/>
          </a:prstGeom>
          <a:noFill/>
        </p:spPr>
        <p:txBody>
          <a:bodyPr wrap="none" rtlCol="0">
            <a:spAutoFit/>
          </a:bodyPr>
          <a:lstStyle/>
          <a:p>
            <a:r>
              <a:rPr lang="en-US" smtClean="0"/>
              <a:t>Tasks</a:t>
            </a:r>
            <a:endParaRPr lang="en-US" dirty="0"/>
          </a:p>
        </p:txBody>
      </p:sp>
    </p:spTree>
    <p:extLst>
      <p:ext uri="{BB962C8B-B14F-4D97-AF65-F5344CB8AC3E}">
        <p14:creationId xmlns:p14="http://schemas.microsoft.com/office/powerpoint/2010/main" val="13820377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450" y="-44070"/>
            <a:ext cx="5084949" cy="6902070"/>
          </a:xfrm>
          <a:prstGeom prst="rect">
            <a:avLst/>
          </a:prstGeom>
        </p:spPr>
      </p:pic>
      <p:sp>
        <p:nvSpPr>
          <p:cNvPr id="3" name="TextBox 2"/>
          <p:cNvSpPr txBox="1"/>
          <p:nvPr/>
        </p:nvSpPr>
        <p:spPr>
          <a:xfrm>
            <a:off x="7416084" y="1995496"/>
            <a:ext cx="3357093" cy="1754326"/>
          </a:xfrm>
          <a:prstGeom prst="rect">
            <a:avLst/>
          </a:prstGeom>
          <a:noFill/>
        </p:spPr>
        <p:txBody>
          <a:bodyPr wrap="square" rtlCol="0">
            <a:spAutoFit/>
          </a:bodyPr>
          <a:lstStyle/>
          <a:p>
            <a:r>
              <a:rPr lang="en-US" b="1" dirty="0" smtClean="0"/>
              <a:t>Summarize</a:t>
            </a:r>
            <a:r>
              <a:rPr lang="en-US" dirty="0" smtClean="0"/>
              <a:t>: “Evidence leads to change of mind.”</a:t>
            </a:r>
          </a:p>
          <a:p>
            <a:endParaRPr lang="en-US" dirty="0" smtClean="0"/>
          </a:p>
          <a:p>
            <a:r>
              <a:rPr lang="en-US" b="1" dirty="0" smtClean="0"/>
              <a:t>Search</a:t>
            </a:r>
            <a:r>
              <a:rPr lang="en-US" dirty="0" smtClean="0"/>
              <a:t>: “What is a pupa?”</a:t>
            </a:r>
          </a:p>
          <a:p>
            <a:endParaRPr lang="en-US" dirty="0" smtClean="0"/>
          </a:p>
          <a:p>
            <a:r>
              <a:rPr lang="en-US" b="1" dirty="0" smtClean="0"/>
              <a:t>Generate</a:t>
            </a:r>
            <a:r>
              <a:rPr lang="en-US" dirty="0" smtClean="0"/>
              <a:t>: Write text in this style</a:t>
            </a:r>
          </a:p>
        </p:txBody>
      </p:sp>
      <p:sp>
        <p:nvSpPr>
          <p:cNvPr id="4" name="TextBox 3"/>
          <p:cNvSpPr txBox="1"/>
          <p:nvPr/>
        </p:nvSpPr>
        <p:spPr>
          <a:xfrm>
            <a:off x="3946465" y="277668"/>
            <a:ext cx="599716" cy="369332"/>
          </a:xfrm>
          <a:prstGeom prst="rect">
            <a:avLst/>
          </a:prstGeom>
          <a:noFill/>
        </p:spPr>
        <p:txBody>
          <a:bodyPr wrap="none" rtlCol="0">
            <a:spAutoFit/>
          </a:bodyPr>
          <a:lstStyle/>
          <a:p>
            <a:r>
              <a:rPr lang="en-US" dirty="0" smtClean="0"/>
              <a:t>Text</a:t>
            </a:r>
            <a:endParaRPr lang="en-US" dirty="0"/>
          </a:p>
        </p:txBody>
      </p:sp>
      <p:sp>
        <p:nvSpPr>
          <p:cNvPr id="5" name="TextBox 4"/>
          <p:cNvSpPr txBox="1"/>
          <p:nvPr/>
        </p:nvSpPr>
        <p:spPr>
          <a:xfrm>
            <a:off x="8670865" y="1626164"/>
            <a:ext cx="708014" cy="369332"/>
          </a:xfrm>
          <a:prstGeom prst="rect">
            <a:avLst/>
          </a:prstGeom>
          <a:noFill/>
        </p:spPr>
        <p:txBody>
          <a:bodyPr wrap="none" rtlCol="0">
            <a:spAutoFit/>
          </a:bodyPr>
          <a:lstStyle/>
          <a:p>
            <a:r>
              <a:rPr lang="en-US" dirty="0" smtClean="0"/>
              <a:t>Tasks</a:t>
            </a:r>
            <a:endParaRPr lang="en-US" dirty="0"/>
          </a:p>
        </p:txBody>
      </p:sp>
    </p:spTree>
    <p:extLst>
      <p:ext uri="{BB962C8B-B14F-4D97-AF65-F5344CB8AC3E}">
        <p14:creationId xmlns:p14="http://schemas.microsoft.com/office/powerpoint/2010/main" val="372872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56045" y="1740956"/>
            <a:ext cx="1518364" cy="369332"/>
          </a:xfrm>
          <a:prstGeom prst="rect">
            <a:avLst/>
          </a:prstGeom>
          <a:noFill/>
        </p:spPr>
        <p:txBody>
          <a:bodyPr wrap="none" rtlCol="0">
            <a:spAutoFit/>
          </a:bodyPr>
          <a:lstStyle/>
          <a:p>
            <a:r>
              <a:rPr lang="en-US" dirty="0" smtClean="0"/>
              <a:t>Speech/Audio</a:t>
            </a:r>
            <a:endParaRPr lang="en-US" dirty="0"/>
          </a:p>
        </p:txBody>
      </p:sp>
      <p:sp>
        <p:nvSpPr>
          <p:cNvPr id="11" name="TextBox 10"/>
          <p:cNvSpPr txBox="1"/>
          <p:nvPr/>
        </p:nvSpPr>
        <p:spPr>
          <a:xfrm>
            <a:off x="6450169" y="2589937"/>
            <a:ext cx="3357093" cy="1754326"/>
          </a:xfrm>
          <a:prstGeom prst="rect">
            <a:avLst/>
          </a:prstGeom>
          <a:noFill/>
        </p:spPr>
        <p:txBody>
          <a:bodyPr wrap="square" rtlCol="0">
            <a:spAutoFit/>
          </a:bodyPr>
          <a:lstStyle/>
          <a:p>
            <a:r>
              <a:rPr lang="en-US" b="1" dirty="0" smtClean="0"/>
              <a:t>Recognize</a:t>
            </a:r>
            <a:r>
              <a:rPr lang="en-US" dirty="0" smtClean="0"/>
              <a:t>: Who’s speaking?</a:t>
            </a:r>
          </a:p>
          <a:p>
            <a:endParaRPr lang="en-US" dirty="0"/>
          </a:p>
          <a:p>
            <a:r>
              <a:rPr lang="en-US" b="1" dirty="0" smtClean="0"/>
              <a:t>Identify</a:t>
            </a:r>
            <a:r>
              <a:rPr lang="en-US" dirty="0" smtClean="0"/>
              <a:t>: What’s being said?</a:t>
            </a:r>
          </a:p>
          <a:p>
            <a:endParaRPr lang="en-US" dirty="0"/>
          </a:p>
          <a:p>
            <a:r>
              <a:rPr lang="en-US" b="1" dirty="0" smtClean="0"/>
              <a:t>Translate</a:t>
            </a:r>
            <a:r>
              <a:rPr lang="en-US" dirty="0" smtClean="0"/>
              <a:t>: Speak this sentence in Italian.</a:t>
            </a:r>
          </a:p>
        </p:txBody>
      </p:sp>
      <p:pic>
        <p:nvPicPr>
          <p:cNvPr id="15" name="Picture 14"/>
          <p:cNvPicPr>
            <a:picLocks noChangeAspect="1"/>
          </p:cNvPicPr>
          <p:nvPr/>
        </p:nvPicPr>
        <p:blipFill>
          <a:blip r:embed="rId3"/>
          <a:stretch>
            <a:fillRect/>
          </a:stretch>
        </p:blipFill>
        <p:spPr>
          <a:xfrm>
            <a:off x="1726127" y="2260600"/>
            <a:ext cx="3378200" cy="2413000"/>
          </a:xfrm>
          <a:prstGeom prst="rect">
            <a:avLst/>
          </a:prstGeom>
        </p:spPr>
      </p:pic>
      <p:sp>
        <p:nvSpPr>
          <p:cNvPr id="16" name="TextBox 15"/>
          <p:cNvSpPr txBox="1"/>
          <p:nvPr/>
        </p:nvSpPr>
        <p:spPr>
          <a:xfrm>
            <a:off x="7828857" y="1740956"/>
            <a:ext cx="708014" cy="369332"/>
          </a:xfrm>
          <a:prstGeom prst="rect">
            <a:avLst/>
          </a:prstGeom>
          <a:noFill/>
        </p:spPr>
        <p:txBody>
          <a:bodyPr wrap="none" rtlCol="0">
            <a:spAutoFit/>
          </a:bodyPr>
          <a:lstStyle/>
          <a:p>
            <a:r>
              <a:rPr lang="en-US" dirty="0" smtClean="0"/>
              <a:t>Tasks</a:t>
            </a:r>
            <a:endParaRPr lang="en-US" dirty="0"/>
          </a:p>
        </p:txBody>
      </p:sp>
    </p:spTree>
    <p:extLst>
      <p:ext uri="{BB962C8B-B14F-4D97-AF65-F5344CB8AC3E}">
        <p14:creationId xmlns:p14="http://schemas.microsoft.com/office/powerpoint/2010/main" val="382920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36CA9F4A-BB34-428E-BF18-E0AFB26A7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10996</TotalTime>
  <Words>3712</Words>
  <Application>Microsoft Macintosh PowerPoint</Application>
  <PresentationFormat>Widescreen</PresentationFormat>
  <Paragraphs>487</Paragraphs>
  <Slides>48</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Calibri</vt:lpstr>
      <vt:lpstr>Century Schoolbook</vt:lpstr>
      <vt:lpstr>Corbel</vt:lpstr>
      <vt:lpstr>Helvetica</vt:lpstr>
      <vt:lpstr>Helvetica Neue</vt:lpstr>
      <vt:lpstr>Mangal</vt:lpstr>
      <vt:lpstr>맑은 고딕</vt:lpstr>
      <vt:lpstr>Arial</vt:lpstr>
      <vt:lpstr>Headlines</vt:lpstr>
      <vt:lpstr>Learn like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total cost of getting it wrong – a measure of learning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Jitendra Subramanyam</cp:lastModifiedBy>
  <cp:revision>369</cp:revision>
  <cp:lastPrinted>2017-04-27T14:07:35Z</cp:lastPrinted>
  <dcterms:created xsi:type="dcterms:W3CDTF">2017-03-27T13:30:07Z</dcterms:created>
  <dcterms:modified xsi:type="dcterms:W3CDTF">2017-04-28T14:31:29Z</dcterms:modified>
</cp:coreProperties>
</file>